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10" r:id="rId2"/>
    <p:sldId id="295" r:id="rId3"/>
    <p:sldId id="279" r:id="rId4"/>
    <p:sldId id="293" r:id="rId5"/>
    <p:sldId id="309" r:id="rId6"/>
    <p:sldId id="299" r:id="rId7"/>
    <p:sldId id="284" r:id="rId8"/>
    <p:sldId id="308" r:id="rId9"/>
    <p:sldId id="306" r:id="rId10"/>
    <p:sldId id="307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A2F"/>
    <a:srgbClr val="264B88"/>
    <a:srgbClr val="143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5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4D154-4978-4D52-85D4-D68961945C5F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7FAF2-A3C6-4DE4-BEE1-C5465E58B5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3914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09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14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EE88D-D74F-FC7E-C9E5-2DDCACE64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226F69-A9AF-9B8F-9C2A-023F416A8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F10054-C045-9021-928B-1B8B0E4075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3E8C5-F941-D8B9-89DA-7D821EDDBE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91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49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821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40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72188-3918-465E-83C7-DCE7CBF0F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CB22D1-B008-4752-9BDC-A37737D1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F6FCB-C275-4A4A-A358-33F39938A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35B92-1D31-4B5B-B72B-2D6A37DC6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9922A-06BA-447A-8557-32D1ADC6A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972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C91BF-9616-4D9D-85E7-18314CC9E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D612CB-E0D2-4A1B-8350-9252E1204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28ACC-9E64-4929-AE07-6F576275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4F692-113D-43F3-AF35-F4DFE0AF1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B5399-AA24-49D3-98FE-34CD9836A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009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A20078-8B0A-406F-9135-33E04C2DFD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257C56-85F3-4F28-88A6-1939FAD0C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D8597-685F-4503-A5D5-D97382B62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31888-39A3-4A7F-BC9A-49DF83F4B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0D463-6203-4639-A683-AFE019507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7382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0731349" y="5774480"/>
            <a:ext cx="1460651" cy="1083520"/>
          </a:xfrm>
          <a:prstGeom prst="rect">
            <a:avLst/>
          </a:prstGeom>
        </p:spPr>
      </p:pic>
      <p:sp>
        <p:nvSpPr>
          <p:cNvPr id="3" name="Espace réservé du titre 1">
            <a:extLst>
              <a:ext uri="{FF2B5EF4-FFF2-40B4-BE49-F238E27FC236}">
                <a16:creationId xmlns:a16="http://schemas.microsoft.com/office/drawing/2014/main" id="{629B82F6-9864-4AA2-AB02-BE77F6838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850" y="304508"/>
            <a:ext cx="9408551" cy="585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3200" cap="all" baseline="0">
                <a:solidFill>
                  <a:srgbClr val="2F3A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3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257A2-FAA2-4DB6-A3EB-339D0920F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8F2D7-F14E-4AE6-B6B9-2AFB72B6B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0632-DFD4-4F8E-9D0C-C1F90A3D2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8C41F-2540-414F-BECD-CF02EA42D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2B6CC-9386-4DBD-8F47-844DC5649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970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A679D-1B4D-4AD2-8257-C1BEC517A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708236-81C4-46E8-AEF1-188971CFC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84A68-E58A-4531-97F8-85230CBA8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7933D2-50F5-4E0F-B5D9-3E1858DA9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43D05-936B-463E-A5A2-8332E9086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431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5BFBD-F306-4FAD-A6FA-3EA181920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DDE6B-EF92-49FB-914C-B39B25395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8CF3F-2ED2-4723-9F10-3D105A8D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0C6B5-65BF-412E-A5B3-2B494F8E5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0D835-D29C-4C1E-96CC-A0A2C666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ED62B8-6192-4F62-8F4F-E3F589B21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8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D2CC4-EFCD-4202-8038-2A20F6124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CC0E1-05AA-45DB-84F8-C33D52B73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FD691-0899-45D5-BDF8-34D7BFD57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98111C-D179-4DD1-92FB-4B15141A1E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059016-18B2-4268-94D8-8380A164D4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496EBD-67C0-45CA-89F2-28CD270A7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BBC9DA-89F0-4C56-A74D-44496B2C7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2E397A-F52B-4B8F-9B55-20FBB7E01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3912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69FE2-E5FF-4897-8582-3D64C0B6B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DF82B6-F081-4813-91D4-51E0A4FF5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56BB02-5326-4B85-88BD-D4C51E6B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64877-5E23-4534-9349-EAEE776D9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95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07EAED-186A-41A5-AED4-C62B076BE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B47A15-A812-4B4D-9E1A-DA03938EC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661B4-E76C-4EC2-B8C8-8FFDCD5AC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9311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809CE-816E-4779-B9AC-3D9840F9A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6581A-CF95-47AD-BC4E-69136A11D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DD3300-AED0-4D55-811B-E6BD41740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1A2C8D-3812-4634-970D-39C00B416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D3A2AF-AE76-473B-AAF9-978355A20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2047C-1BB6-487B-8FE4-671C52CE9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950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5C479-D6F9-43B4-9A41-82D4D02C0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31D600-D51D-48A7-9605-D0AAB71E9E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F9A1C8-06E4-449A-A609-A0220A8C5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BCCEC-D62C-4C4C-9815-11B5AFD50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28572-995E-458C-963E-7FE5B4BC7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CD97D6-02AB-413F-BAD7-C222FB4D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745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1EEF0D-02BC-439A-9BCC-AE2EF0C4A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15A8A7-474B-4A78-9040-BFD69CD51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C4A9-8EBD-43E9-BAEE-FE57F0E9FE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E95C9-E158-4F22-853C-7D63E0EF27AD}" type="datetimeFigureOut">
              <a:rPr lang="sv-SE" smtClean="0"/>
              <a:t>2026-08-02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762BF-F22E-4469-9CFF-A4DD5FF588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FFE59-2E6E-4B98-87AA-6F538EF33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4BF09-CC6A-4F07-9B16-6111F832F6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66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tennis.se/tryggtennis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EB54D2-81CD-5547-7A98-4261B5261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US" sz="3200" b="1" dirty="0">
                <a:solidFill>
                  <a:srgbClr val="143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Inför KM 2026</a:t>
            </a:r>
            <a:br>
              <a:rPr lang="sv-US" dirty="0"/>
            </a:br>
            <a:endParaRPr lang="sv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AAC947-2686-BFE0-11FB-E56BBCF8B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 fontScale="40000" lnSpcReduction="20000"/>
          </a:bodyPr>
          <a:lstStyle/>
          <a:p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Älgö TK:s är en välkomnande och inkluderande sommarklubb med roliga och utvecklande aktiviteter. Detta gäller förstås även våra tävlingar. </a:t>
            </a:r>
          </a:p>
          <a:p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Glädje och gemenskap i idrottandet är centralt och grundläggande för en livslång relation med tennisen och för ett livslångt idrottande i stort. Älgö TK:s verksamhet ska därför sträva efter att våra medlemmar ska ha roligt och må bra i sitt tennisspel, oavsett nivå och genom hela livet, genom främjande av folkhälsa, inkludering och rent spel. </a:t>
            </a:r>
          </a:p>
          <a:p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Även i tävlingssituationen ska fokus ligga på glädje och gemenskap framför resultat. Älgö TK:s klubbmästerskap är inte ett led i en elitsatsning utan ett tillfälle att utmana oss själva och varandra genom att testa gränser och hantera framgångar och motgångar. </a:t>
            </a:r>
          </a:p>
          <a:p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Det är särskilt viktigt att främja glädje och inkludering i KM-klasserna där juniorer deltar. Föräldrar (samt mor- och farföräldrar), måste därför hjälpas åt att skapa en trygg, stöttande och utvecklande tävlingssituation för barn och unga. Prestation är sekundärt; att ha roligt och må bra är primärt så att ungdomarna får utvecklas i sin egen takt.</a:t>
            </a:r>
          </a:p>
          <a:p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Under matcherna är det viktigt att alla vuxna på såväl som utanför banan, är </a:t>
            </a:r>
            <a:r>
              <a:rPr lang="sv-US" b="1" dirty="0">
                <a:latin typeface="Arial" panose="020B0604020202020204" pitchFamily="34" charset="0"/>
                <a:cs typeface="Arial" panose="020B0604020202020204" pitchFamily="34" charset="0"/>
              </a:rPr>
              <a:t>förebilder</a:t>
            </a:r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, till exempel genom att:</a:t>
            </a:r>
          </a:p>
          <a:p>
            <a:pPr lvl="0"/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Visa respekt för regler, domare, motståndare och lagkamrater.</a:t>
            </a:r>
          </a:p>
          <a:p>
            <a:pPr lvl="0"/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Aldrig kritisera domslut eller funktionärer.</a:t>
            </a:r>
          </a:p>
          <a:p>
            <a:pPr lvl="0"/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Undvika negativt kroppsspråk, t ex suckar eller huvudskakningar vid misstag.</a:t>
            </a:r>
          </a:p>
          <a:p>
            <a:pPr lvl="0"/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Frågorna efter matchen ska vara "Var det roligt?" istället för "Vem vann?".</a:t>
            </a:r>
          </a:p>
          <a:p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Vi i styrelsen ser att en viktig målsättning med kommande veckan ska vara att alla efter KM, oavsett hur långt man kommit i turneringen, ser fram emot att delta även nästa år.</a:t>
            </a:r>
          </a:p>
          <a:p>
            <a:r>
              <a:rPr lang="sv-US" b="1" i="1" dirty="0">
                <a:latin typeface="Arial" panose="020B0604020202020204" pitchFamily="34" charset="0"/>
                <a:cs typeface="Arial" panose="020B0604020202020204" pitchFamily="34" charset="0"/>
              </a:rPr>
              <a:t>Hoppas vi ses på KM 3–9 augusti!</a:t>
            </a:r>
            <a:endParaRPr lang="sv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Styrelsen, Älgö TK</a:t>
            </a:r>
          </a:p>
          <a:p>
            <a:r>
              <a:rPr lang="sv-US" dirty="0">
                <a:latin typeface="Arial" panose="020B0604020202020204" pitchFamily="34" charset="0"/>
                <a:cs typeface="Arial" panose="020B0604020202020204" pitchFamily="34" charset="0"/>
              </a:rPr>
              <a:t>Se vidare: Svenska tennisförbundet, Trygg tennis </a:t>
            </a:r>
            <a:r>
              <a:rPr lang="sv-US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https://www.tennis.se/tryggtennis/</a:t>
            </a:r>
            <a:endParaRPr lang="sv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FE6596C-EC80-460C-A480-D45674A7A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681" y="517048"/>
            <a:ext cx="1135380" cy="1021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4049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4AB11527-0C90-4E90-8671-8780A5851B69}"/>
              </a:ext>
            </a:extLst>
          </p:cNvPr>
          <p:cNvSpPr/>
          <p:nvPr/>
        </p:nvSpPr>
        <p:spPr>
          <a:xfrm>
            <a:off x="9960171" y="2645594"/>
            <a:ext cx="1377554" cy="29986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BB2E11B-0ADC-44AF-A600-7E1078FCA77F}"/>
              </a:ext>
            </a:extLst>
          </p:cNvPr>
          <p:cNvSpPr txBox="1"/>
          <p:nvPr/>
        </p:nvSpPr>
        <p:spPr>
          <a:xfrm>
            <a:off x="10428546" y="3080584"/>
            <a:ext cx="6591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WINNER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315900-7E88-4BBD-AA54-F1EF1A853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solidFill>
                  <a:srgbClr val="0070C0"/>
                </a:solidFill>
                <a:latin typeface="+mn-lt"/>
              </a:rPr>
              <a:t>  </a:t>
            </a:r>
            <a:r>
              <a:rPr lang="en-US" sz="2000" b="1" dirty="0" err="1">
                <a:solidFill>
                  <a:srgbClr val="0070C0"/>
                </a:solidFill>
                <a:latin typeface="+mn-lt"/>
              </a:rPr>
              <a:t>GENERATIONSDUBBEl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2026</a:t>
            </a:r>
          </a:p>
        </p:txBody>
      </p:sp>
      <p:pic>
        <p:nvPicPr>
          <p:cNvPr id="92" name="Graphic 91" descr="Trophy">
            <a:extLst>
              <a:ext uri="{FF2B5EF4-FFF2-40B4-BE49-F238E27FC236}">
                <a16:creationId xmlns:a16="http://schemas.microsoft.com/office/drawing/2014/main" id="{3FFB31DB-5FDE-4FC8-ADC9-D20F2D949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63826" y="1650276"/>
            <a:ext cx="523875" cy="523875"/>
          </a:xfrm>
          <a:prstGeom prst="rect">
            <a:avLst/>
          </a:prstGeom>
        </p:spPr>
      </p:pic>
      <p:sp>
        <p:nvSpPr>
          <p:cNvPr id="116" name="Rectangle: Rounded Corners 22">
            <a:extLst>
              <a:ext uri="{FF2B5EF4-FFF2-40B4-BE49-F238E27FC236}">
                <a16:creationId xmlns:a16="http://schemas.microsoft.com/office/drawing/2014/main" id="{D8FF7D4A-EF54-F545-9B2C-91BC889FCC11}"/>
              </a:ext>
            </a:extLst>
          </p:cNvPr>
          <p:cNvSpPr/>
          <p:nvPr/>
        </p:nvSpPr>
        <p:spPr>
          <a:xfrm>
            <a:off x="8396751" y="5118878"/>
            <a:ext cx="3599345" cy="139420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17" name="textruta 116">
            <a:extLst>
              <a:ext uri="{FF2B5EF4-FFF2-40B4-BE49-F238E27FC236}">
                <a16:creationId xmlns:a16="http://schemas.microsoft.com/office/drawing/2014/main" id="{0517A34A-EAEB-BC48-BDEB-3646FB1F3C3F}"/>
              </a:ext>
            </a:extLst>
          </p:cNvPr>
          <p:cNvSpPr txBox="1"/>
          <p:nvPr/>
        </p:nvSpPr>
        <p:spPr>
          <a:xfrm>
            <a:off x="8453515" y="5362547"/>
            <a:ext cx="346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1. Anmäl dig senast 30 minuter före spel till tävlingsledningen</a:t>
            </a:r>
          </a:p>
          <a:p>
            <a:r>
              <a:rPr lang="sv-SE" sz="1000" dirty="0"/>
              <a:t>2. Fem minuters </a:t>
            </a:r>
            <a:r>
              <a:rPr lang="sv-SE" sz="1000" dirty="0" err="1"/>
              <a:t>inbollning</a:t>
            </a:r>
            <a:endParaRPr lang="sv-SE" sz="1000" dirty="0"/>
          </a:p>
          <a:p>
            <a:r>
              <a:rPr lang="sv-SE" sz="1000" dirty="0"/>
              <a:t>3. Vid 40-40 spelas ”no </a:t>
            </a:r>
            <a:r>
              <a:rPr lang="sv-SE" sz="1000" dirty="0" err="1"/>
              <a:t>add</a:t>
            </a:r>
            <a:r>
              <a:rPr lang="sv-SE" sz="1000" dirty="0"/>
              <a:t>”</a:t>
            </a:r>
          </a:p>
          <a:p>
            <a:r>
              <a:rPr lang="sv-SE" sz="1000" dirty="0"/>
              <a:t>4. Matcherna spelas i bäst av tre set, tiebreak vid 6-6</a:t>
            </a:r>
          </a:p>
          <a:p>
            <a:r>
              <a:rPr lang="sv-SE" sz="1000" dirty="0"/>
              <a:t>5. Vid 1-1 i set spelas match tiebreak till 10. (2 poängs övervikt)</a:t>
            </a:r>
          </a:p>
          <a:p>
            <a:r>
              <a:rPr lang="sv-SE" sz="1000" dirty="0"/>
              <a:t>  </a:t>
            </a:r>
          </a:p>
        </p:txBody>
      </p:sp>
      <p:cxnSp>
        <p:nvCxnSpPr>
          <p:cNvPr id="50" name="Connector: Elbow 53">
            <a:extLst>
              <a:ext uri="{FF2B5EF4-FFF2-40B4-BE49-F238E27FC236}">
                <a16:creationId xmlns:a16="http://schemas.microsoft.com/office/drawing/2014/main" id="{762E6395-2C65-E444-9D8A-F2F71526EBD0}"/>
              </a:ext>
            </a:extLst>
          </p:cNvPr>
          <p:cNvCxnSpPr>
            <a:cxnSpLocks/>
          </p:cNvCxnSpPr>
          <p:nvPr/>
        </p:nvCxnSpPr>
        <p:spPr>
          <a:xfrm rot="10800000">
            <a:off x="4841551" y="1606352"/>
            <a:ext cx="608966" cy="428845"/>
          </a:xfrm>
          <a:prstGeom prst="bentConnector3">
            <a:avLst>
              <a:gd name="adj1" fmla="val -70496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6">
            <a:extLst>
              <a:ext uri="{FF2B5EF4-FFF2-40B4-BE49-F238E27FC236}">
                <a16:creationId xmlns:a16="http://schemas.microsoft.com/office/drawing/2014/main" id="{F1DC7B8D-293E-C44F-81FE-38BEEA721727}"/>
              </a:ext>
            </a:extLst>
          </p:cNvPr>
          <p:cNvCxnSpPr>
            <a:cxnSpLocks/>
          </p:cNvCxnSpPr>
          <p:nvPr/>
        </p:nvCxnSpPr>
        <p:spPr>
          <a:xfrm flipV="1">
            <a:off x="4865719" y="1671940"/>
            <a:ext cx="612174" cy="543290"/>
          </a:xfrm>
          <a:prstGeom prst="bentConnector3">
            <a:avLst>
              <a:gd name="adj1" fmla="val 16802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: Rounded Corners 114">
            <a:extLst>
              <a:ext uri="{FF2B5EF4-FFF2-40B4-BE49-F238E27FC236}">
                <a16:creationId xmlns:a16="http://schemas.microsoft.com/office/drawing/2014/main" id="{9B1F8380-F9A0-674C-8E81-E5BC8FAF5B00}"/>
              </a:ext>
            </a:extLst>
          </p:cNvPr>
          <p:cNvSpPr/>
          <p:nvPr/>
        </p:nvSpPr>
        <p:spPr>
          <a:xfrm>
            <a:off x="3155017" y="1476385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Gabbe</a:t>
            </a:r>
            <a:r>
              <a:rPr lang="en-US" sz="1200" dirty="0">
                <a:solidFill>
                  <a:schemeClr val="tx1"/>
                </a:solidFill>
              </a:rPr>
              <a:t> &amp; </a:t>
            </a:r>
            <a:r>
              <a:rPr lang="en-US" sz="1200">
                <a:solidFill>
                  <a:schemeClr val="tx1"/>
                </a:solidFill>
              </a:rPr>
              <a:t>Simon Parrish </a:t>
            </a:r>
            <a:r>
              <a:rPr lang="en-US" sz="1200" dirty="0" err="1">
                <a:solidFill>
                  <a:schemeClr val="tx1"/>
                </a:solidFill>
              </a:rPr>
              <a:t>Fröding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1" name="Rectangle: Rounded Corners 114">
            <a:extLst>
              <a:ext uri="{FF2B5EF4-FFF2-40B4-BE49-F238E27FC236}">
                <a16:creationId xmlns:a16="http://schemas.microsoft.com/office/drawing/2014/main" id="{D1AC4B86-A478-DA4E-BB54-B0E2324B86C8}"/>
              </a:ext>
            </a:extLst>
          </p:cNvPr>
          <p:cNvSpPr/>
          <p:nvPr/>
        </p:nvSpPr>
        <p:spPr>
          <a:xfrm>
            <a:off x="3155017" y="3106721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Philip &amp; Patrik Höglund</a:t>
            </a:r>
          </a:p>
        </p:txBody>
      </p:sp>
      <p:sp>
        <p:nvSpPr>
          <p:cNvPr id="106" name="Rectangle: Rounded Corners 114">
            <a:extLst>
              <a:ext uri="{FF2B5EF4-FFF2-40B4-BE49-F238E27FC236}">
                <a16:creationId xmlns:a16="http://schemas.microsoft.com/office/drawing/2014/main" id="{750F4A7D-E38D-B749-B7D0-8AED9CEF0175}"/>
              </a:ext>
            </a:extLst>
          </p:cNvPr>
          <p:cNvSpPr/>
          <p:nvPr/>
        </p:nvSpPr>
        <p:spPr>
          <a:xfrm>
            <a:off x="3177237" y="3688494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Olivia &amp; Fredrik </a:t>
            </a:r>
            <a:r>
              <a:rPr lang="en-US" sz="1200" dirty="0" err="1">
                <a:solidFill>
                  <a:schemeClr val="tx1"/>
                </a:solidFill>
              </a:rPr>
              <a:t>Wesslau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7" name="Rectangle: Rounded Corners 114">
            <a:extLst>
              <a:ext uri="{FF2B5EF4-FFF2-40B4-BE49-F238E27FC236}">
                <a16:creationId xmlns:a16="http://schemas.microsoft.com/office/drawing/2014/main" id="{F68DC00B-E7C8-BE4A-B1C1-3F428CC785CD}"/>
              </a:ext>
            </a:extLst>
          </p:cNvPr>
          <p:cNvSpPr/>
          <p:nvPr/>
        </p:nvSpPr>
        <p:spPr>
          <a:xfrm>
            <a:off x="3177237" y="5318830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Hubert &amp; Patrik </a:t>
            </a:r>
            <a:r>
              <a:rPr lang="en-US" sz="1200" dirty="0" err="1">
                <a:solidFill>
                  <a:schemeClr val="tx1"/>
                </a:solidFill>
              </a:rPr>
              <a:t>Linzenbolt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8" name="Rectangle: Rounded Corners 114">
            <a:extLst>
              <a:ext uri="{FF2B5EF4-FFF2-40B4-BE49-F238E27FC236}">
                <a16:creationId xmlns:a16="http://schemas.microsoft.com/office/drawing/2014/main" id="{548B10BA-483E-2B49-9787-C1A50063D4F6}"/>
              </a:ext>
            </a:extLst>
          </p:cNvPr>
          <p:cNvSpPr/>
          <p:nvPr/>
        </p:nvSpPr>
        <p:spPr>
          <a:xfrm>
            <a:off x="3177237" y="4769272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Fredrik &amp; Reuben Gille</a:t>
            </a:r>
          </a:p>
        </p:txBody>
      </p:sp>
      <p:sp>
        <p:nvSpPr>
          <p:cNvPr id="109" name="Rectangle: Rounded Corners 114">
            <a:extLst>
              <a:ext uri="{FF2B5EF4-FFF2-40B4-BE49-F238E27FC236}">
                <a16:creationId xmlns:a16="http://schemas.microsoft.com/office/drawing/2014/main" id="{75D30CE2-AC94-8040-BB20-4D3972738A67}"/>
              </a:ext>
            </a:extLst>
          </p:cNvPr>
          <p:cNvSpPr/>
          <p:nvPr/>
        </p:nvSpPr>
        <p:spPr>
          <a:xfrm>
            <a:off x="947216" y="2337438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Stella &amp; Josef Danell</a:t>
            </a:r>
          </a:p>
        </p:txBody>
      </p:sp>
      <p:sp>
        <p:nvSpPr>
          <p:cNvPr id="110" name="Rectangle: Rounded Corners 114">
            <a:extLst>
              <a:ext uri="{FF2B5EF4-FFF2-40B4-BE49-F238E27FC236}">
                <a16:creationId xmlns:a16="http://schemas.microsoft.com/office/drawing/2014/main" id="{EFB1333B-AACA-A44C-93FD-C0C194F50F78}"/>
              </a:ext>
            </a:extLst>
          </p:cNvPr>
          <p:cNvSpPr/>
          <p:nvPr/>
        </p:nvSpPr>
        <p:spPr>
          <a:xfrm>
            <a:off x="947216" y="2873759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Milla &amp; Katja </a:t>
            </a:r>
            <a:r>
              <a:rPr lang="en-US" sz="1200" dirty="0" err="1">
                <a:solidFill>
                  <a:schemeClr val="tx1"/>
                </a:solidFill>
              </a:rPr>
              <a:t>Salsbäck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8" name="Rectangle: Rounded Corners 114">
            <a:extLst>
              <a:ext uri="{FF2B5EF4-FFF2-40B4-BE49-F238E27FC236}">
                <a16:creationId xmlns:a16="http://schemas.microsoft.com/office/drawing/2014/main" id="{70BCB56D-0AD0-214C-B015-D974E91D2FF6}"/>
              </a:ext>
            </a:extLst>
          </p:cNvPr>
          <p:cNvSpPr/>
          <p:nvPr/>
        </p:nvSpPr>
        <p:spPr>
          <a:xfrm>
            <a:off x="5474685" y="2804750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19" name="Rectangle: Rounded Corners 114">
            <a:extLst>
              <a:ext uri="{FF2B5EF4-FFF2-40B4-BE49-F238E27FC236}">
                <a16:creationId xmlns:a16="http://schemas.microsoft.com/office/drawing/2014/main" id="{467956A5-A030-3444-B37D-C5A3CC9080BE}"/>
              </a:ext>
            </a:extLst>
          </p:cNvPr>
          <p:cNvSpPr/>
          <p:nvPr/>
        </p:nvSpPr>
        <p:spPr>
          <a:xfrm>
            <a:off x="5450517" y="1690294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21" name="Connector: Elbow 53">
            <a:extLst>
              <a:ext uri="{FF2B5EF4-FFF2-40B4-BE49-F238E27FC236}">
                <a16:creationId xmlns:a16="http://schemas.microsoft.com/office/drawing/2014/main" id="{5F2E103B-7658-CF4A-962A-B7A8685135C4}"/>
              </a:ext>
            </a:extLst>
          </p:cNvPr>
          <p:cNvCxnSpPr>
            <a:cxnSpLocks/>
          </p:cNvCxnSpPr>
          <p:nvPr/>
        </p:nvCxnSpPr>
        <p:spPr>
          <a:xfrm rot="10800000">
            <a:off x="4819331" y="2675098"/>
            <a:ext cx="1038858" cy="65587"/>
          </a:xfrm>
          <a:prstGeom prst="bentConnector3">
            <a:avLst>
              <a:gd name="adj1" fmla="val -1264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56">
            <a:extLst>
              <a:ext uri="{FF2B5EF4-FFF2-40B4-BE49-F238E27FC236}">
                <a16:creationId xmlns:a16="http://schemas.microsoft.com/office/drawing/2014/main" id="{3E8E2B66-69B5-D848-A2BA-2F7AD1D74A8C}"/>
              </a:ext>
            </a:extLst>
          </p:cNvPr>
          <p:cNvCxnSpPr>
            <a:cxnSpLocks/>
          </p:cNvCxnSpPr>
          <p:nvPr/>
        </p:nvCxnSpPr>
        <p:spPr>
          <a:xfrm flipV="1">
            <a:off x="4843499" y="2740684"/>
            <a:ext cx="612174" cy="543290"/>
          </a:xfrm>
          <a:prstGeom prst="bentConnector3">
            <a:avLst>
              <a:gd name="adj1" fmla="val 16802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or: Elbow 53">
            <a:extLst>
              <a:ext uri="{FF2B5EF4-FFF2-40B4-BE49-F238E27FC236}">
                <a16:creationId xmlns:a16="http://schemas.microsoft.com/office/drawing/2014/main" id="{21989252-A46E-2B47-A2CD-BD5CE15AD6F2}"/>
              </a:ext>
            </a:extLst>
          </p:cNvPr>
          <p:cNvCxnSpPr>
            <a:cxnSpLocks/>
          </p:cNvCxnSpPr>
          <p:nvPr/>
        </p:nvCxnSpPr>
        <p:spPr>
          <a:xfrm rot="10800000">
            <a:off x="4865719" y="3822133"/>
            <a:ext cx="608966" cy="428845"/>
          </a:xfrm>
          <a:prstGeom prst="bentConnector3">
            <a:avLst>
              <a:gd name="adj1" fmla="val -70496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56">
            <a:extLst>
              <a:ext uri="{FF2B5EF4-FFF2-40B4-BE49-F238E27FC236}">
                <a16:creationId xmlns:a16="http://schemas.microsoft.com/office/drawing/2014/main" id="{6DC19AAF-896C-0146-810B-8330DBE7A3FC}"/>
              </a:ext>
            </a:extLst>
          </p:cNvPr>
          <p:cNvCxnSpPr>
            <a:cxnSpLocks/>
          </p:cNvCxnSpPr>
          <p:nvPr/>
        </p:nvCxnSpPr>
        <p:spPr>
          <a:xfrm flipV="1">
            <a:off x="4889887" y="3887721"/>
            <a:ext cx="612174" cy="543290"/>
          </a:xfrm>
          <a:prstGeom prst="bentConnector3">
            <a:avLst>
              <a:gd name="adj1" fmla="val 16802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or: Elbow 53">
            <a:extLst>
              <a:ext uri="{FF2B5EF4-FFF2-40B4-BE49-F238E27FC236}">
                <a16:creationId xmlns:a16="http://schemas.microsoft.com/office/drawing/2014/main" id="{8B7124E4-1E2B-2E4E-BC5C-A2EE686BED7F}"/>
              </a:ext>
            </a:extLst>
          </p:cNvPr>
          <p:cNvCxnSpPr>
            <a:cxnSpLocks/>
          </p:cNvCxnSpPr>
          <p:nvPr/>
        </p:nvCxnSpPr>
        <p:spPr>
          <a:xfrm rot="10800000">
            <a:off x="4841551" y="4880721"/>
            <a:ext cx="608966" cy="428845"/>
          </a:xfrm>
          <a:prstGeom prst="bentConnector3">
            <a:avLst>
              <a:gd name="adj1" fmla="val -70496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or: Elbow 56">
            <a:extLst>
              <a:ext uri="{FF2B5EF4-FFF2-40B4-BE49-F238E27FC236}">
                <a16:creationId xmlns:a16="http://schemas.microsoft.com/office/drawing/2014/main" id="{7E85AFAE-8B4C-394C-91DA-FB2BB0C09F37}"/>
              </a:ext>
            </a:extLst>
          </p:cNvPr>
          <p:cNvCxnSpPr>
            <a:cxnSpLocks/>
          </p:cNvCxnSpPr>
          <p:nvPr/>
        </p:nvCxnSpPr>
        <p:spPr>
          <a:xfrm flipV="1">
            <a:off x="4865719" y="4946309"/>
            <a:ext cx="612174" cy="543290"/>
          </a:xfrm>
          <a:prstGeom prst="bentConnector3">
            <a:avLst>
              <a:gd name="adj1" fmla="val 16802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ctangle: Rounded Corners 114">
            <a:extLst>
              <a:ext uri="{FF2B5EF4-FFF2-40B4-BE49-F238E27FC236}">
                <a16:creationId xmlns:a16="http://schemas.microsoft.com/office/drawing/2014/main" id="{67F10699-690B-D84A-A277-056C1BB9EA48}"/>
              </a:ext>
            </a:extLst>
          </p:cNvPr>
          <p:cNvSpPr/>
          <p:nvPr/>
        </p:nvSpPr>
        <p:spPr>
          <a:xfrm>
            <a:off x="5474685" y="3919920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2" name="Rectangle: Rounded Corners 114">
            <a:extLst>
              <a:ext uri="{FF2B5EF4-FFF2-40B4-BE49-F238E27FC236}">
                <a16:creationId xmlns:a16="http://schemas.microsoft.com/office/drawing/2014/main" id="{491BF87C-3E2D-454D-B344-3A4C72330AF0}"/>
              </a:ext>
            </a:extLst>
          </p:cNvPr>
          <p:cNvSpPr/>
          <p:nvPr/>
        </p:nvSpPr>
        <p:spPr>
          <a:xfrm>
            <a:off x="5502061" y="4977543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3" name="Rectangle: Rounded Corners 114">
            <a:extLst>
              <a:ext uri="{FF2B5EF4-FFF2-40B4-BE49-F238E27FC236}">
                <a16:creationId xmlns:a16="http://schemas.microsoft.com/office/drawing/2014/main" id="{A9CEC0CD-581E-3D49-BD1B-DBAB8F470F99}"/>
              </a:ext>
            </a:extLst>
          </p:cNvPr>
          <p:cNvSpPr/>
          <p:nvPr/>
        </p:nvSpPr>
        <p:spPr>
          <a:xfrm>
            <a:off x="3174029" y="2019365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Douglas Ståhl &amp; Lotta Almgren</a:t>
            </a:r>
          </a:p>
        </p:txBody>
      </p:sp>
      <p:sp>
        <p:nvSpPr>
          <p:cNvPr id="137" name="Rectangle: Rounded Corners 114">
            <a:extLst>
              <a:ext uri="{FF2B5EF4-FFF2-40B4-BE49-F238E27FC236}">
                <a16:creationId xmlns:a16="http://schemas.microsoft.com/office/drawing/2014/main" id="{F45011D7-5F07-D940-9EED-4E67EE172EB5}"/>
              </a:ext>
            </a:extLst>
          </p:cNvPr>
          <p:cNvSpPr/>
          <p:nvPr/>
        </p:nvSpPr>
        <p:spPr>
          <a:xfrm>
            <a:off x="7420918" y="2224933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8" name="Rectangle: Rounded Corners 114">
            <a:extLst>
              <a:ext uri="{FF2B5EF4-FFF2-40B4-BE49-F238E27FC236}">
                <a16:creationId xmlns:a16="http://schemas.microsoft.com/office/drawing/2014/main" id="{00AF30D9-BC12-524D-828D-174B7812D6D7}"/>
              </a:ext>
            </a:extLst>
          </p:cNvPr>
          <p:cNvSpPr/>
          <p:nvPr/>
        </p:nvSpPr>
        <p:spPr>
          <a:xfrm>
            <a:off x="7424839" y="4457348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139" name="Connector: Elbow 53">
            <a:extLst>
              <a:ext uri="{FF2B5EF4-FFF2-40B4-BE49-F238E27FC236}">
                <a16:creationId xmlns:a16="http://schemas.microsoft.com/office/drawing/2014/main" id="{DC0C80D8-A380-A74B-B0CA-769BE0867F2E}"/>
              </a:ext>
            </a:extLst>
          </p:cNvPr>
          <p:cNvCxnSpPr>
            <a:cxnSpLocks/>
          </p:cNvCxnSpPr>
          <p:nvPr/>
        </p:nvCxnSpPr>
        <p:spPr>
          <a:xfrm rot="10800000">
            <a:off x="7142207" y="1843055"/>
            <a:ext cx="608966" cy="428845"/>
          </a:xfrm>
          <a:prstGeom prst="bentConnector3">
            <a:avLst>
              <a:gd name="adj1" fmla="val -70496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ctor: Elbow 56">
            <a:extLst>
              <a:ext uri="{FF2B5EF4-FFF2-40B4-BE49-F238E27FC236}">
                <a16:creationId xmlns:a16="http://schemas.microsoft.com/office/drawing/2014/main" id="{96FB7B2E-7929-AC48-BCF5-2D3035A1355D}"/>
              </a:ext>
            </a:extLst>
          </p:cNvPr>
          <p:cNvCxnSpPr>
            <a:cxnSpLocks/>
          </p:cNvCxnSpPr>
          <p:nvPr/>
        </p:nvCxnSpPr>
        <p:spPr>
          <a:xfrm flipV="1">
            <a:off x="7114831" y="2371832"/>
            <a:ext cx="612174" cy="543290"/>
          </a:xfrm>
          <a:prstGeom prst="bentConnector3">
            <a:avLst>
              <a:gd name="adj1" fmla="val 16802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ctor: Elbow 53">
            <a:extLst>
              <a:ext uri="{FF2B5EF4-FFF2-40B4-BE49-F238E27FC236}">
                <a16:creationId xmlns:a16="http://schemas.microsoft.com/office/drawing/2014/main" id="{3116899F-17E9-AB40-AE5E-C95B4907E327}"/>
              </a:ext>
            </a:extLst>
          </p:cNvPr>
          <p:cNvCxnSpPr>
            <a:cxnSpLocks/>
          </p:cNvCxnSpPr>
          <p:nvPr/>
        </p:nvCxnSpPr>
        <p:spPr>
          <a:xfrm rot="10800000">
            <a:off x="7182450" y="4089635"/>
            <a:ext cx="608966" cy="428845"/>
          </a:xfrm>
          <a:prstGeom prst="bentConnector3">
            <a:avLst>
              <a:gd name="adj1" fmla="val -70496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or: Elbow 56">
            <a:extLst>
              <a:ext uri="{FF2B5EF4-FFF2-40B4-BE49-F238E27FC236}">
                <a16:creationId xmlns:a16="http://schemas.microsoft.com/office/drawing/2014/main" id="{AA58B092-F50E-654B-9E7D-E40D0ED1A174}"/>
              </a:ext>
            </a:extLst>
          </p:cNvPr>
          <p:cNvCxnSpPr>
            <a:cxnSpLocks/>
          </p:cNvCxnSpPr>
          <p:nvPr/>
        </p:nvCxnSpPr>
        <p:spPr>
          <a:xfrm flipV="1">
            <a:off x="7155074" y="4618412"/>
            <a:ext cx="612174" cy="543290"/>
          </a:xfrm>
          <a:prstGeom prst="bentConnector3">
            <a:avLst>
              <a:gd name="adj1" fmla="val 16802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114">
            <a:extLst>
              <a:ext uri="{FF2B5EF4-FFF2-40B4-BE49-F238E27FC236}">
                <a16:creationId xmlns:a16="http://schemas.microsoft.com/office/drawing/2014/main" id="{F6D1B90C-1933-FF6A-8F04-BECAE03AF07F}"/>
              </a:ext>
            </a:extLst>
          </p:cNvPr>
          <p:cNvSpPr/>
          <p:nvPr/>
        </p:nvSpPr>
        <p:spPr>
          <a:xfrm>
            <a:off x="3189321" y="4196898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Ariella &amp; Jacob Rotstein</a:t>
            </a:r>
          </a:p>
        </p:txBody>
      </p:sp>
      <p:cxnSp>
        <p:nvCxnSpPr>
          <p:cNvPr id="4" name="Connector: Elbow 56">
            <a:extLst>
              <a:ext uri="{FF2B5EF4-FFF2-40B4-BE49-F238E27FC236}">
                <a16:creationId xmlns:a16="http://schemas.microsoft.com/office/drawing/2014/main" id="{C2FC94B4-3B74-1036-2A96-06AAB2DD3BFD}"/>
              </a:ext>
            </a:extLst>
          </p:cNvPr>
          <p:cNvCxnSpPr>
            <a:cxnSpLocks/>
          </p:cNvCxnSpPr>
          <p:nvPr/>
        </p:nvCxnSpPr>
        <p:spPr>
          <a:xfrm flipV="1">
            <a:off x="2630542" y="2555991"/>
            <a:ext cx="1087348" cy="496611"/>
          </a:xfrm>
          <a:prstGeom prst="bentConnector3">
            <a:avLst>
              <a:gd name="adj1" fmla="val 87889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53">
            <a:extLst>
              <a:ext uri="{FF2B5EF4-FFF2-40B4-BE49-F238E27FC236}">
                <a16:creationId xmlns:a16="http://schemas.microsoft.com/office/drawing/2014/main" id="{4BE969B0-6732-FF5D-D94F-EDB6084E17C6}"/>
              </a:ext>
            </a:extLst>
          </p:cNvPr>
          <p:cNvCxnSpPr>
            <a:cxnSpLocks/>
          </p:cNvCxnSpPr>
          <p:nvPr/>
        </p:nvCxnSpPr>
        <p:spPr>
          <a:xfrm rot="10800000">
            <a:off x="2551208" y="2468640"/>
            <a:ext cx="1036055" cy="176954"/>
          </a:xfrm>
          <a:prstGeom prst="bentConnector3">
            <a:avLst>
              <a:gd name="adj1" fmla="val -433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objekt 5">
            <a:extLst>
              <a:ext uri="{FF2B5EF4-FFF2-40B4-BE49-F238E27FC236}">
                <a16:creationId xmlns:a16="http://schemas.microsoft.com/office/drawing/2014/main" id="{3189492E-C64A-C542-CF93-B209B66B02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78" y="304508"/>
            <a:ext cx="1135380" cy="102171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Rectangle: Rounded Corners 114">
            <a:extLst>
              <a:ext uri="{FF2B5EF4-FFF2-40B4-BE49-F238E27FC236}">
                <a16:creationId xmlns:a16="http://schemas.microsoft.com/office/drawing/2014/main" id="{069617D8-7BB7-7F4A-A8B2-2D65310E1B92}"/>
              </a:ext>
            </a:extLst>
          </p:cNvPr>
          <p:cNvSpPr/>
          <p:nvPr/>
        </p:nvSpPr>
        <p:spPr>
          <a:xfrm>
            <a:off x="3155017" y="2557163"/>
            <a:ext cx="166431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52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172">
            <a:extLst>
              <a:ext uri="{FF2B5EF4-FFF2-40B4-BE49-F238E27FC236}">
                <a16:creationId xmlns:a16="http://schemas.microsoft.com/office/drawing/2014/main" id="{85DB5B22-DEEB-284B-ABD0-8DFF2FC6A193}"/>
              </a:ext>
            </a:extLst>
          </p:cNvPr>
          <p:cNvSpPr txBox="1"/>
          <p:nvPr/>
        </p:nvSpPr>
        <p:spPr>
          <a:xfrm>
            <a:off x="9288535" y="3589981"/>
            <a:ext cx="13838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WINNER</a:t>
            </a:r>
          </a:p>
        </p:txBody>
      </p:sp>
      <p:sp>
        <p:nvSpPr>
          <p:cNvPr id="68" name="Rectangle: Rounded Corners 174">
            <a:extLst>
              <a:ext uri="{FF2B5EF4-FFF2-40B4-BE49-F238E27FC236}">
                <a16:creationId xmlns:a16="http://schemas.microsoft.com/office/drawing/2014/main" id="{DCD80FC8-1024-8044-91FE-95B94B18E0A0}"/>
              </a:ext>
            </a:extLst>
          </p:cNvPr>
          <p:cNvSpPr/>
          <p:nvPr/>
        </p:nvSpPr>
        <p:spPr>
          <a:xfrm flipH="1">
            <a:off x="9470004" y="3359143"/>
            <a:ext cx="2293660" cy="21437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69" name="Graphic 175" descr="Trophy">
            <a:extLst>
              <a:ext uri="{FF2B5EF4-FFF2-40B4-BE49-F238E27FC236}">
                <a16:creationId xmlns:a16="http://schemas.microsoft.com/office/drawing/2014/main" id="{B6A38837-4C75-5E44-923C-7CC21EAC4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616834" y="3715604"/>
            <a:ext cx="952394" cy="986149"/>
          </a:xfrm>
          <a:prstGeom prst="rect">
            <a:avLst/>
          </a:prstGeom>
        </p:spPr>
      </p:pic>
      <p:sp>
        <p:nvSpPr>
          <p:cNvPr id="180" name="Rectangle: Rounded Corners 284">
            <a:extLst>
              <a:ext uri="{FF2B5EF4-FFF2-40B4-BE49-F238E27FC236}">
                <a16:creationId xmlns:a16="http://schemas.microsoft.com/office/drawing/2014/main" id="{CB3D739D-94ED-654A-809F-C7E3DCB0B169}"/>
              </a:ext>
            </a:extLst>
          </p:cNvPr>
          <p:cNvSpPr/>
          <p:nvPr/>
        </p:nvSpPr>
        <p:spPr>
          <a:xfrm>
            <a:off x="2172547" y="1342240"/>
            <a:ext cx="1608393" cy="25879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Joakim </a:t>
            </a:r>
            <a:r>
              <a:rPr lang="en-US" sz="1200" dirty="0" err="1">
                <a:solidFill>
                  <a:schemeClr val="tx1"/>
                </a:solidFill>
              </a:rPr>
              <a:t>Skande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1" name="Rectangle: Rounded Corners 284">
            <a:extLst>
              <a:ext uri="{FF2B5EF4-FFF2-40B4-BE49-F238E27FC236}">
                <a16:creationId xmlns:a16="http://schemas.microsoft.com/office/drawing/2014/main" id="{6D9E82BF-9517-A846-82A9-FAFCB50FB45F}"/>
              </a:ext>
            </a:extLst>
          </p:cNvPr>
          <p:cNvSpPr/>
          <p:nvPr/>
        </p:nvSpPr>
        <p:spPr>
          <a:xfrm>
            <a:off x="2172548" y="1766560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Marc Rundquist</a:t>
            </a:r>
          </a:p>
        </p:txBody>
      </p:sp>
      <p:sp>
        <p:nvSpPr>
          <p:cNvPr id="183" name="Rectangle: Rounded Corners 284">
            <a:extLst>
              <a:ext uri="{FF2B5EF4-FFF2-40B4-BE49-F238E27FC236}">
                <a16:creationId xmlns:a16="http://schemas.microsoft.com/office/drawing/2014/main" id="{7E97CB70-A037-104A-AB32-B928211D819D}"/>
              </a:ext>
            </a:extLst>
          </p:cNvPr>
          <p:cNvSpPr/>
          <p:nvPr/>
        </p:nvSpPr>
        <p:spPr>
          <a:xfrm>
            <a:off x="2172571" y="2583788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90" name="Rectangle: Rounded Corners 284">
            <a:extLst>
              <a:ext uri="{FF2B5EF4-FFF2-40B4-BE49-F238E27FC236}">
                <a16:creationId xmlns:a16="http://schemas.microsoft.com/office/drawing/2014/main" id="{185A0FA6-14D1-BE48-94BB-C8509BC2A167}"/>
              </a:ext>
            </a:extLst>
          </p:cNvPr>
          <p:cNvSpPr/>
          <p:nvPr/>
        </p:nvSpPr>
        <p:spPr>
          <a:xfrm>
            <a:off x="2183028" y="5138223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Fredrik Gille</a:t>
            </a:r>
          </a:p>
        </p:txBody>
      </p:sp>
      <p:sp>
        <p:nvSpPr>
          <p:cNvPr id="191" name="Rectangle: Rounded Corners 284">
            <a:extLst>
              <a:ext uri="{FF2B5EF4-FFF2-40B4-BE49-F238E27FC236}">
                <a16:creationId xmlns:a16="http://schemas.microsoft.com/office/drawing/2014/main" id="{DD774473-9022-AB41-BE65-25FF59ACAF35}"/>
              </a:ext>
            </a:extLst>
          </p:cNvPr>
          <p:cNvSpPr/>
          <p:nvPr/>
        </p:nvSpPr>
        <p:spPr>
          <a:xfrm>
            <a:off x="2185579" y="5646647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Elliot </a:t>
            </a:r>
            <a:r>
              <a:rPr lang="en-US" sz="1200" dirty="0" err="1">
                <a:solidFill>
                  <a:schemeClr val="tx1"/>
                </a:solidFill>
              </a:rPr>
              <a:t>Skande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15" name="Connector: Elbow 266">
            <a:extLst>
              <a:ext uri="{FF2B5EF4-FFF2-40B4-BE49-F238E27FC236}">
                <a16:creationId xmlns:a16="http://schemas.microsoft.com/office/drawing/2014/main" id="{78AF97B2-F531-2640-9B06-10341814FD64}"/>
              </a:ext>
            </a:extLst>
          </p:cNvPr>
          <p:cNvCxnSpPr>
            <a:cxnSpLocks/>
          </p:cNvCxnSpPr>
          <p:nvPr/>
        </p:nvCxnSpPr>
        <p:spPr>
          <a:xfrm>
            <a:off x="3765330" y="1424322"/>
            <a:ext cx="1390071" cy="170903"/>
          </a:xfrm>
          <a:prstGeom prst="bentConnector3">
            <a:avLst>
              <a:gd name="adj1" fmla="val 56497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Connector: Elbow 266">
            <a:extLst>
              <a:ext uri="{FF2B5EF4-FFF2-40B4-BE49-F238E27FC236}">
                <a16:creationId xmlns:a16="http://schemas.microsoft.com/office/drawing/2014/main" id="{D0C9B1FB-C43E-D54B-AA62-6D3693520A23}"/>
              </a:ext>
            </a:extLst>
          </p:cNvPr>
          <p:cNvCxnSpPr>
            <a:cxnSpLocks/>
          </p:cNvCxnSpPr>
          <p:nvPr/>
        </p:nvCxnSpPr>
        <p:spPr>
          <a:xfrm>
            <a:off x="3791312" y="5262669"/>
            <a:ext cx="1390071" cy="170903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Connector: Elbow 265">
            <a:extLst>
              <a:ext uri="{FF2B5EF4-FFF2-40B4-BE49-F238E27FC236}">
                <a16:creationId xmlns:a16="http://schemas.microsoft.com/office/drawing/2014/main" id="{761A0C21-EC12-EE4F-8E26-E23CB6ADDBF6}"/>
              </a:ext>
            </a:extLst>
          </p:cNvPr>
          <p:cNvCxnSpPr>
            <a:cxnSpLocks/>
          </p:cNvCxnSpPr>
          <p:nvPr/>
        </p:nvCxnSpPr>
        <p:spPr>
          <a:xfrm flipV="1">
            <a:off x="3760723" y="1626609"/>
            <a:ext cx="1586236" cy="248216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nector: Elbow 266">
            <a:extLst>
              <a:ext uri="{FF2B5EF4-FFF2-40B4-BE49-F238E27FC236}">
                <a16:creationId xmlns:a16="http://schemas.microsoft.com/office/drawing/2014/main" id="{9CD2BECD-24EE-474F-991B-57EADD9455CF}"/>
              </a:ext>
            </a:extLst>
          </p:cNvPr>
          <p:cNvCxnSpPr>
            <a:cxnSpLocks/>
          </p:cNvCxnSpPr>
          <p:nvPr/>
        </p:nvCxnSpPr>
        <p:spPr>
          <a:xfrm>
            <a:off x="5582827" y="2838532"/>
            <a:ext cx="1588569" cy="348109"/>
          </a:xfrm>
          <a:prstGeom prst="bentConnector3">
            <a:avLst>
              <a:gd name="adj1" fmla="val 67443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nector: Elbow 266">
            <a:extLst>
              <a:ext uri="{FF2B5EF4-FFF2-40B4-BE49-F238E27FC236}">
                <a16:creationId xmlns:a16="http://schemas.microsoft.com/office/drawing/2014/main" id="{5FB95D8F-E2A4-B740-977A-81C57A0B5BFC}"/>
              </a:ext>
            </a:extLst>
          </p:cNvPr>
          <p:cNvCxnSpPr>
            <a:cxnSpLocks/>
          </p:cNvCxnSpPr>
          <p:nvPr/>
        </p:nvCxnSpPr>
        <p:spPr>
          <a:xfrm>
            <a:off x="5638458" y="5531964"/>
            <a:ext cx="1642236" cy="436938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nector: Elbow 266">
            <a:extLst>
              <a:ext uri="{FF2B5EF4-FFF2-40B4-BE49-F238E27FC236}">
                <a16:creationId xmlns:a16="http://schemas.microsoft.com/office/drawing/2014/main" id="{231E3592-3BE0-6C45-87D3-E00E6698A57B}"/>
              </a:ext>
            </a:extLst>
          </p:cNvPr>
          <p:cNvCxnSpPr>
            <a:cxnSpLocks/>
          </p:cNvCxnSpPr>
          <p:nvPr/>
        </p:nvCxnSpPr>
        <p:spPr>
          <a:xfrm>
            <a:off x="7763422" y="4278564"/>
            <a:ext cx="1473548" cy="879739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Connector: Elbow 266">
            <a:extLst>
              <a:ext uri="{FF2B5EF4-FFF2-40B4-BE49-F238E27FC236}">
                <a16:creationId xmlns:a16="http://schemas.microsoft.com/office/drawing/2014/main" id="{4CDC0F36-764E-A748-AFF0-6577347EBD1C}"/>
              </a:ext>
            </a:extLst>
          </p:cNvPr>
          <p:cNvCxnSpPr>
            <a:cxnSpLocks/>
          </p:cNvCxnSpPr>
          <p:nvPr/>
        </p:nvCxnSpPr>
        <p:spPr>
          <a:xfrm>
            <a:off x="7527768" y="1297351"/>
            <a:ext cx="1712282" cy="865807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ctor: Elbow 265">
            <a:extLst>
              <a:ext uri="{FF2B5EF4-FFF2-40B4-BE49-F238E27FC236}">
                <a16:creationId xmlns:a16="http://schemas.microsoft.com/office/drawing/2014/main" id="{4409E841-4A79-B54B-8689-0A2D5D7CC0E8}"/>
              </a:ext>
            </a:extLst>
          </p:cNvPr>
          <p:cNvCxnSpPr>
            <a:cxnSpLocks/>
          </p:cNvCxnSpPr>
          <p:nvPr/>
        </p:nvCxnSpPr>
        <p:spPr>
          <a:xfrm flipV="1">
            <a:off x="7584927" y="2147764"/>
            <a:ext cx="1595403" cy="827438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Connector: Elbow 265">
            <a:extLst>
              <a:ext uri="{FF2B5EF4-FFF2-40B4-BE49-F238E27FC236}">
                <a16:creationId xmlns:a16="http://schemas.microsoft.com/office/drawing/2014/main" id="{F1B64D6F-2E01-844D-994F-F18B5C93FE4D}"/>
              </a:ext>
            </a:extLst>
          </p:cNvPr>
          <p:cNvCxnSpPr>
            <a:cxnSpLocks/>
          </p:cNvCxnSpPr>
          <p:nvPr/>
        </p:nvCxnSpPr>
        <p:spPr>
          <a:xfrm flipV="1">
            <a:off x="7743291" y="5205413"/>
            <a:ext cx="1513809" cy="793102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Rektangel 254">
            <a:extLst>
              <a:ext uri="{FF2B5EF4-FFF2-40B4-BE49-F238E27FC236}">
                <a16:creationId xmlns:a16="http://schemas.microsoft.com/office/drawing/2014/main" id="{F3C41D2E-9542-D846-8C9D-79089FE99F5B}"/>
              </a:ext>
            </a:extLst>
          </p:cNvPr>
          <p:cNvSpPr/>
          <p:nvPr/>
        </p:nvSpPr>
        <p:spPr>
          <a:xfrm>
            <a:off x="9672322" y="338384"/>
            <a:ext cx="20913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HERRSINGEL 2026</a:t>
            </a:r>
            <a:endParaRPr lang="sv-SE" sz="2000" dirty="0">
              <a:solidFill>
                <a:srgbClr val="0070C0"/>
              </a:solidFill>
            </a:endParaRPr>
          </a:p>
        </p:txBody>
      </p:sp>
      <p:sp>
        <p:nvSpPr>
          <p:cNvPr id="205" name="Rectangle: Rounded Corners 284">
            <a:extLst>
              <a:ext uri="{FF2B5EF4-FFF2-40B4-BE49-F238E27FC236}">
                <a16:creationId xmlns:a16="http://schemas.microsoft.com/office/drawing/2014/main" id="{C522D256-2F38-7D45-B5E8-616F0C960592}"/>
              </a:ext>
            </a:extLst>
          </p:cNvPr>
          <p:cNvSpPr/>
          <p:nvPr/>
        </p:nvSpPr>
        <p:spPr>
          <a:xfrm>
            <a:off x="4093431" y="1530392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06" name="Rectangle: Rounded Corners 284">
            <a:extLst>
              <a:ext uri="{FF2B5EF4-FFF2-40B4-BE49-F238E27FC236}">
                <a16:creationId xmlns:a16="http://schemas.microsoft.com/office/drawing/2014/main" id="{D60DA54F-8C42-CB45-A34A-A33B3937412B}"/>
              </a:ext>
            </a:extLst>
          </p:cNvPr>
          <p:cNvSpPr/>
          <p:nvPr/>
        </p:nvSpPr>
        <p:spPr>
          <a:xfrm>
            <a:off x="2224738" y="2589549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Jens Rundquist</a:t>
            </a:r>
          </a:p>
        </p:txBody>
      </p:sp>
      <p:sp>
        <p:nvSpPr>
          <p:cNvPr id="207" name="Rectangle: Rounded Corners 284">
            <a:extLst>
              <a:ext uri="{FF2B5EF4-FFF2-40B4-BE49-F238E27FC236}">
                <a16:creationId xmlns:a16="http://schemas.microsoft.com/office/drawing/2014/main" id="{7E210BC6-264E-8B41-9A48-1A4BAB561ABD}"/>
              </a:ext>
            </a:extLst>
          </p:cNvPr>
          <p:cNvSpPr/>
          <p:nvPr/>
        </p:nvSpPr>
        <p:spPr>
          <a:xfrm>
            <a:off x="4076683" y="3319562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Hugo Appelberg</a:t>
            </a:r>
          </a:p>
        </p:txBody>
      </p:sp>
      <p:cxnSp>
        <p:nvCxnSpPr>
          <p:cNvPr id="218" name="Connector: Elbow 265">
            <a:extLst>
              <a:ext uri="{FF2B5EF4-FFF2-40B4-BE49-F238E27FC236}">
                <a16:creationId xmlns:a16="http://schemas.microsoft.com/office/drawing/2014/main" id="{F92C65EF-1F24-8B4F-A3F3-DD59D7D6B5BB}"/>
              </a:ext>
            </a:extLst>
          </p:cNvPr>
          <p:cNvCxnSpPr>
            <a:cxnSpLocks/>
          </p:cNvCxnSpPr>
          <p:nvPr/>
        </p:nvCxnSpPr>
        <p:spPr>
          <a:xfrm flipV="1">
            <a:off x="3790172" y="5601964"/>
            <a:ext cx="1371713" cy="176376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: Rounded Corners 284">
            <a:extLst>
              <a:ext uri="{FF2B5EF4-FFF2-40B4-BE49-F238E27FC236}">
                <a16:creationId xmlns:a16="http://schemas.microsoft.com/office/drawing/2014/main" id="{D64C3FF5-2278-FF44-A0C5-CB6C54A91128}"/>
              </a:ext>
            </a:extLst>
          </p:cNvPr>
          <p:cNvSpPr/>
          <p:nvPr/>
        </p:nvSpPr>
        <p:spPr>
          <a:xfrm>
            <a:off x="4056486" y="803731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Ted </a:t>
            </a:r>
            <a:r>
              <a:rPr lang="en-US" sz="1200" b="1" dirty="0" err="1">
                <a:solidFill>
                  <a:schemeClr val="tx1"/>
                </a:solidFill>
              </a:rPr>
              <a:t>Segerfors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10" name="Rectangle: Rounded Corners 284">
            <a:extLst>
              <a:ext uri="{FF2B5EF4-FFF2-40B4-BE49-F238E27FC236}">
                <a16:creationId xmlns:a16="http://schemas.microsoft.com/office/drawing/2014/main" id="{C247ACCA-56F8-BC45-8322-9200B972AC64}"/>
              </a:ext>
            </a:extLst>
          </p:cNvPr>
          <p:cNvSpPr/>
          <p:nvPr/>
        </p:nvSpPr>
        <p:spPr>
          <a:xfrm>
            <a:off x="4113212" y="5430923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11" name="Rectangle: Rounded Corners 284">
            <a:extLst>
              <a:ext uri="{FF2B5EF4-FFF2-40B4-BE49-F238E27FC236}">
                <a16:creationId xmlns:a16="http://schemas.microsoft.com/office/drawing/2014/main" id="{B04C6CF6-DC78-D64D-8C70-679F7D7CAAAE}"/>
              </a:ext>
            </a:extLst>
          </p:cNvPr>
          <p:cNvSpPr/>
          <p:nvPr/>
        </p:nvSpPr>
        <p:spPr>
          <a:xfrm>
            <a:off x="4109574" y="6398235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Johan Lund</a:t>
            </a:r>
          </a:p>
        </p:txBody>
      </p:sp>
      <p:sp>
        <p:nvSpPr>
          <p:cNvPr id="231" name="Rectangle: Rounded Corners 284">
            <a:extLst>
              <a:ext uri="{FF2B5EF4-FFF2-40B4-BE49-F238E27FC236}">
                <a16:creationId xmlns:a16="http://schemas.microsoft.com/office/drawing/2014/main" id="{817A971F-F296-054D-A2CF-6E4187FA2316}"/>
              </a:ext>
            </a:extLst>
          </p:cNvPr>
          <p:cNvSpPr/>
          <p:nvPr/>
        </p:nvSpPr>
        <p:spPr>
          <a:xfrm>
            <a:off x="6096000" y="3074144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32" name="Rectangle: Rounded Corners 284">
            <a:extLst>
              <a:ext uri="{FF2B5EF4-FFF2-40B4-BE49-F238E27FC236}">
                <a16:creationId xmlns:a16="http://schemas.microsoft.com/office/drawing/2014/main" id="{F5B66F85-D825-174F-A822-155134ED7B84}"/>
              </a:ext>
            </a:extLst>
          </p:cNvPr>
          <p:cNvSpPr/>
          <p:nvPr/>
        </p:nvSpPr>
        <p:spPr>
          <a:xfrm>
            <a:off x="6167374" y="4118694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45" name="Rectangle: Rounded Corners 284">
            <a:extLst>
              <a:ext uri="{FF2B5EF4-FFF2-40B4-BE49-F238E27FC236}">
                <a16:creationId xmlns:a16="http://schemas.microsoft.com/office/drawing/2014/main" id="{DB4078DB-E0ED-7345-8F75-45B221BC4875}"/>
              </a:ext>
            </a:extLst>
          </p:cNvPr>
          <p:cNvSpPr/>
          <p:nvPr/>
        </p:nvSpPr>
        <p:spPr>
          <a:xfrm>
            <a:off x="7771430" y="1982453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46" name="Rectangle: Rounded Corners 284">
            <a:extLst>
              <a:ext uri="{FF2B5EF4-FFF2-40B4-BE49-F238E27FC236}">
                <a16:creationId xmlns:a16="http://schemas.microsoft.com/office/drawing/2014/main" id="{29B3B3CD-B480-3E48-BF34-EED257C4EB75}"/>
              </a:ext>
            </a:extLst>
          </p:cNvPr>
          <p:cNvSpPr/>
          <p:nvPr/>
        </p:nvSpPr>
        <p:spPr>
          <a:xfrm>
            <a:off x="7787709" y="5174193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70" name="Connector: Elbow 265">
            <a:extLst>
              <a:ext uri="{FF2B5EF4-FFF2-40B4-BE49-F238E27FC236}">
                <a16:creationId xmlns:a16="http://schemas.microsoft.com/office/drawing/2014/main" id="{27E76F41-AEDC-F44C-A9F6-81C950603907}"/>
              </a:ext>
            </a:extLst>
          </p:cNvPr>
          <p:cNvCxnSpPr>
            <a:cxnSpLocks/>
          </p:cNvCxnSpPr>
          <p:nvPr/>
        </p:nvCxnSpPr>
        <p:spPr>
          <a:xfrm flipV="1">
            <a:off x="5728340" y="1194845"/>
            <a:ext cx="1371713" cy="448384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266">
            <a:extLst>
              <a:ext uri="{FF2B5EF4-FFF2-40B4-BE49-F238E27FC236}">
                <a16:creationId xmlns:a16="http://schemas.microsoft.com/office/drawing/2014/main" id="{AF4F5224-1D13-224F-B36E-0D9199005A43}"/>
              </a:ext>
            </a:extLst>
          </p:cNvPr>
          <p:cNvCxnSpPr>
            <a:cxnSpLocks/>
          </p:cNvCxnSpPr>
          <p:nvPr/>
        </p:nvCxnSpPr>
        <p:spPr>
          <a:xfrm>
            <a:off x="5627994" y="846736"/>
            <a:ext cx="1588569" cy="348109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Rectangle: Rounded Corners 284">
            <a:extLst>
              <a:ext uri="{FF2B5EF4-FFF2-40B4-BE49-F238E27FC236}">
                <a16:creationId xmlns:a16="http://schemas.microsoft.com/office/drawing/2014/main" id="{31429338-74C8-3B49-92FD-0F09AA59A294}"/>
              </a:ext>
            </a:extLst>
          </p:cNvPr>
          <p:cNvSpPr/>
          <p:nvPr/>
        </p:nvSpPr>
        <p:spPr>
          <a:xfrm>
            <a:off x="6124125" y="1187310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66" name="Connector: Elbow 265">
            <a:extLst>
              <a:ext uri="{FF2B5EF4-FFF2-40B4-BE49-F238E27FC236}">
                <a16:creationId xmlns:a16="http://schemas.microsoft.com/office/drawing/2014/main" id="{834C5E58-B0FA-A54F-A888-205BA5C3A80C}"/>
              </a:ext>
            </a:extLst>
          </p:cNvPr>
          <p:cNvCxnSpPr>
            <a:cxnSpLocks/>
            <a:stCxn id="211" idx="3"/>
          </p:cNvCxnSpPr>
          <p:nvPr/>
        </p:nvCxnSpPr>
        <p:spPr>
          <a:xfrm flipV="1">
            <a:off x="5707486" y="6059200"/>
            <a:ext cx="1438380" cy="448384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: Rounded Corners 284">
            <a:extLst>
              <a:ext uri="{FF2B5EF4-FFF2-40B4-BE49-F238E27FC236}">
                <a16:creationId xmlns:a16="http://schemas.microsoft.com/office/drawing/2014/main" id="{286CA909-F591-D74B-80CA-EC83B410D614}"/>
              </a:ext>
            </a:extLst>
          </p:cNvPr>
          <p:cNvSpPr/>
          <p:nvPr/>
        </p:nvSpPr>
        <p:spPr>
          <a:xfrm>
            <a:off x="6250880" y="5865344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45" name="Rectangle: Rounded Corners 22">
            <a:extLst>
              <a:ext uri="{FF2B5EF4-FFF2-40B4-BE49-F238E27FC236}">
                <a16:creationId xmlns:a16="http://schemas.microsoft.com/office/drawing/2014/main" id="{35BB898B-9DB0-C042-BB52-B68DD6B478F0}"/>
              </a:ext>
            </a:extLst>
          </p:cNvPr>
          <p:cNvSpPr/>
          <p:nvPr/>
        </p:nvSpPr>
        <p:spPr>
          <a:xfrm>
            <a:off x="8670827" y="5778339"/>
            <a:ext cx="3430092" cy="106168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87863870-5239-EB44-B7EA-42777BA7E40B}"/>
              </a:ext>
            </a:extLst>
          </p:cNvPr>
          <p:cNvSpPr txBox="1"/>
          <p:nvPr/>
        </p:nvSpPr>
        <p:spPr>
          <a:xfrm>
            <a:off x="8727590" y="5865344"/>
            <a:ext cx="346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1. Anmäl dig senast 30 minuter före spel till tävlingsledningen</a:t>
            </a:r>
          </a:p>
          <a:p>
            <a:r>
              <a:rPr lang="sv-SE" sz="1000" dirty="0"/>
              <a:t>2. Fem minuters </a:t>
            </a:r>
            <a:r>
              <a:rPr lang="sv-SE" sz="1000" dirty="0" err="1"/>
              <a:t>inbollning</a:t>
            </a:r>
            <a:endParaRPr lang="sv-SE" sz="1000" dirty="0"/>
          </a:p>
          <a:p>
            <a:r>
              <a:rPr lang="sv-SE" sz="1000" dirty="0"/>
              <a:t>3. Vid 40-40 spelas ”no </a:t>
            </a:r>
            <a:r>
              <a:rPr lang="sv-SE" sz="1000" dirty="0" err="1"/>
              <a:t>add</a:t>
            </a:r>
            <a:r>
              <a:rPr lang="sv-SE" sz="1000" dirty="0"/>
              <a:t>”</a:t>
            </a:r>
          </a:p>
          <a:p>
            <a:r>
              <a:rPr lang="sv-SE" sz="1000" dirty="0"/>
              <a:t>4. Matcherna spelas i bäst av tre set, tiebreak vid 6-6</a:t>
            </a:r>
          </a:p>
          <a:p>
            <a:r>
              <a:rPr lang="sv-SE" sz="1000" dirty="0"/>
              <a:t>5. Vid 1-1 i set spelas match tiebreak till 10. (2 poängs övervikt)</a:t>
            </a:r>
          </a:p>
          <a:p>
            <a:r>
              <a:rPr lang="sv-SE" sz="1000" dirty="0"/>
              <a:t>  </a:t>
            </a:r>
          </a:p>
        </p:txBody>
      </p:sp>
      <p:sp>
        <p:nvSpPr>
          <p:cNvPr id="50" name="Rectangle: Rounded Corners 284">
            <a:extLst>
              <a:ext uri="{FF2B5EF4-FFF2-40B4-BE49-F238E27FC236}">
                <a16:creationId xmlns:a16="http://schemas.microsoft.com/office/drawing/2014/main" id="{2B846816-1D6C-6A45-AE21-D0B5619FC3D6}"/>
              </a:ext>
            </a:extLst>
          </p:cNvPr>
          <p:cNvSpPr/>
          <p:nvPr/>
        </p:nvSpPr>
        <p:spPr>
          <a:xfrm>
            <a:off x="4084557" y="2735516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2" name="Rectangle: Rounded Corners 284">
            <a:extLst>
              <a:ext uri="{FF2B5EF4-FFF2-40B4-BE49-F238E27FC236}">
                <a16:creationId xmlns:a16="http://schemas.microsoft.com/office/drawing/2014/main" id="{3B44BF2D-4161-904A-BD14-13AEBABF6A4E}"/>
              </a:ext>
            </a:extLst>
          </p:cNvPr>
          <p:cNvSpPr/>
          <p:nvPr/>
        </p:nvSpPr>
        <p:spPr>
          <a:xfrm>
            <a:off x="2172105" y="2954213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Johan Eden</a:t>
            </a:r>
          </a:p>
        </p:txBody>
      </p:sp>
      <p:sp>
        <p:nvSpPr>
          <p:cNvPr id="54" name="Rectangle: Rounded Corners 284">
            <a:extLst>
              <a:ext uri="{FF2B5EF4-FFF2-40B4-BE49-F238E27FC236}">
                <a16:creationId xmlns:a16="http://schemas.microsoft.com/office/drawing/2014/main" id="{A24FDC06-6F0E-0640-B3D9-1373594BDBB5}"/>
              </a:ext>
            </a:extLst>
          </p:cNvPr>
          <p:cNvSpPr/>
          <p:nvPr/>
        </p:nvSpPr>
        <p:spPr>
          <a:xfrm>
            <a:off x="4109574" y="4390743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Patrik Höglund</a:t>
            </a:r>
          </a:p>
        </p:txBody>
      </p:sp>
      <p:cxnSp>
        <p:nvCxnSpPr>
          <p:cNvPr id="75" name="Connector: Elbow 132">
            <a:extLst>
              <a:ext uri="{FF2B5EF4-FFF2-40B4-BE49-F238E27FC236}">
                <a16:creationId xmlns:a16="http://schemas.microsoft.com/office/drawing/2014/main" id="{3C1118F2-2051-F247-B7D8-10F577252DE9}"/>
              </a:ext>
            </a:extLst>
          </p:cNvPr>
          <p:cNvCxnSpPr>
            <a:cxnSpLocks/>
          </p:cNvCxnSpPr>
          <p:nvPr/>
        </p:nvCxnSpPr>
        <p:spPr>
          <a:xfrm flipV="1">
            <a:off x="5683547" y="4315816"/>
            <a:ext cx="954418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284">
            <a:extLst>
              <a:ext uri="{FF2B5EF4-FFF2-40B4-BE49-F238E27FC236}">
                <a16:creationId xmlns:a16="http://schemas.microsoft.com/office/drawing/2014/main" id="{6ADFBAD3-663C-C491-E42F-E315264E2567}"/>
              </a:ext>
            </a:extLst>
          </p:cNvPr>
          <p:cNvSpPr/>
          <p:nvPr/>
        </p:nvSpPr>
        <p:spPr>
          <a:xfrm>
            <a:off x="4093431" y="3848207"/>
            <a:ext cx="1597912" cy="21869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Henrik Lundin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6024492-3447-B15E-5F22-86B7E81E74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18" y="274943"/>
            <a:ext cx="1135380" cy="10217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or: Elbow 266">
            <a:extLst>
              <a:ext uri="{FF2B5EF4-FFF2-40B4-BE49-F238E27FC236}">
                <a16:creationId xmlns:a16="http://schemas.microsoft.com/office/drawing/2014/main" id="{CE6F869A-89FB-1A7D-EBCB-CC37C461E69A}"/>
              </a:ext>
            </a:extLst>
          </p:cNvPr>
          <p:cNvCxnSpPr>
            <a:cxnSpLocks/>
          </p:cNvCxnSpPr>
          <p:nvPr/>
        </p:nvCxnSpPr>
        <p:spPr>
          <a:xfrm>
            <a:off x="5682469" y="3967707"/>
            <a:ext cx="1588569" cy="348109"/>
          </a:xfrm>
          <a:prstGeom prst="bentConnector3">
            <a:avLst>
              <a:gd name="adj1" fmla="val 67443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Elbow 132">
            <a:extLst>
              <a:ext uri="{FF2B5EF4-FFF2-40B4-BE49-F238E27FC236}">
                <a16:creationId xmlns:a16="http://schemas.microsoft.com/office/drawing/2014/main" id="{E5EF1C55-F5CC-3006-AA86-79809E0101FD}"/>
              </a:ext>
            </a:extLst>
          </p:cNvPr>
          <p:cNvCxnSpPr>
            <a:cxnSpLocks/>
          </p:cNvCxnSpPr>
          <p:nvPr/>
        </p:nvCxnSpPr>
        <p:spPr>
          <a:xfrm flipV="1">
            <a:off x="5654398" y="3257583"/>
            <a:ext cx="954418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132">
            <a:extLst>
              <a:ext uri="{FF2B5EF4-FFF2-40B4-BE49-F238E27FC236}">
                <a16:creationId xmlns:a16="http://schemas.microsoft.com/office/drawing/2014/main" id="{D4B3621C-B64C-4A56-9532-B7F0F6EC27A6}"/>
              </a:ext>
            </a:extLst>
          </p:cNvPr>
          <p:cNvCxnSpPr>
            <a:cxnSpLocks/>
          </p:cNvCxnSpPr>
          <p:nvPr/>
        </p:nvCxnSpPr>
        <p:spPr>
          <a:xfrm flipV="1">
            <a:off x="3706339" y="2937826"/>
            <a:ext cx="954418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266">
            <a:extLst>
              <a:ext uri="{FF2B5EF4-FFF2-40B4-BE49-F238E27FC236}">
                <a16:creationId xmlns:a16="http://schemas.microsoft.com/office/drawing/2014/main" id="{B93E64A8-D5CB-9C61-B7E8-96F40F017E55}"/>
              </a:ext>
            </a:extLst>
          </p:cNvPr>
          <p:cNvCxnSpPr>
            <a:cxnSpLocks/>
          </p:cNvCxnSpPr>
          <p:nvPr/>
        </p:nvCxnSpPr>
        <p:spPr>
          <a:xfrm>
            <a:off x="3819910" y="2680208"/>
            <a:ext cx="1390071" cy="170903"/>
          </a:xfrm>
          <a:prstGeom prst="bentConnector3">
            <a:avLst>
              <a:gd name="adj1" fmla="val 67349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0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15900-7E88-4BBD-AA54-F1EF1A853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 err="1">
                <a:solidFill>
                  <a:srgbClr val="0070C0"/>
                </a:solidFill>
                <a:latin typeface="+mn-lt"/>
              </a:rPr>
              <a:t>HERRDUBBEl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2026</a:t>
            </a:r>
          </a:p>
        </p:txBody>
      </p:sp>
      <p:sp>
        <p:nvSpPr>
          <p:cNvPr id="116" name="Rectangle: Rounded Corners 17">
            <a:extLst>
              <a:ext uri="{FF2B5EF4-FFF2-40B4-BE49-F238E27FC236}">
                <a16:creationId xmlns:a16="http://schemas.microsoft.com/office/drawing/2014/main" id="{142DBEBE-A368-7D4D-942C-FDD35B1944B3}"/>
              </a:ext>
            </a:extLst>
          </p:cNvPr>
          <p:cNvSpPr/>
          <p:nvPr/>
        </p:nvSpPr>
        <p:spPr>
          <a:xfrm>
            <a:off x="2528711" y="5151972"/>
            <a:ext cx="1501188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Fredrik Gille &amp; Michael Rotstein</a:t>
            </a:r>
          </a:p>
        </p:txBody>
      </p:sp>
      <p:sp>
        <p:nvSpPr>
          <p:cNvPr id="117" name="Rectangle: Rounded Corners 18">
            <a:extLst>
              <a:ext uri="{FF2B5EF4-FFF2-40B4-BE49-F238E27FC236}">
                <a16:creationId xmlns:a16="http://schemas.microsoft.com/office/drawing/2014/main" id="{DC30E07D-E7E4-EB4E-BCC0-813ACF8C39B0}"/>
              </a:ext>
            </a:extLst>
          </p:cNvPr>
          <p:cNvSpPr/>
          <p:nvPr/>
        </p:nvSpPr>
        <p:spPr>
          <a:xfrm>
            <a:off x="2490592" y="3280565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Johan Eden &amp; Simon Parrish</a:t>
            </a:r>
          </a:p>
        </p:txBody>
      </p:sp>
      <p:sp>
        <p:nvSpPr>
          <p:cNvPr id="118" name="Rectangle: Rounded Corners 22">
            <a:extLst>
              <a:ext uri="{FF2B5EF4-FFF2-40B4-BE49-F238E27FC236}">
                <a16:creationId xmlns:a16="http://schemas.microsoft.com/office/drawing/2014/main" id="{DA869341-8F38-D14F-AC7F-5556E8189EA1}"/>
              </a:ext>
            </a:extLst>
          </p:cNvPr>
          <p:cNvSpPr/>
          <p:nvPr/>
        </p:nvSpPr>
        <p:spPr>
          <a:xfrm>
            <a:off x="5888717" y="2346058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900" dirty="0">
              <a:solidFill>
                <a:schemeClr val="tx1"/>
              </a:solidFill>
            </a:endParaRPr>
          </a:p>
        </p:txBody>
      </p:sp>
      <p:cxnSp>
        <p:nvCxnSpPr>
          <p:cNvPr id="120" name="Connector: Elbow 53">
            <a:extLst>
              <a:ext uri="{FF2B5EF4-FFF2-40B4-BE49-F238E27FC236}">
                <a16:creationId xmlns:a16="http://schemas.microsoft.com/office/drawing/2014/main" id="{8A1D1A99-E67C-4143-91D9-B3A9B7D5E1ED}"/>
              </a:ext>
            </a:extLst>
          </p:cNvPr>
          <p:cNvCxnSpPr>
            <a:cxnSpLocks/>
            <a:stCxn id="118" idx="0"/>
            <a:endCxn id="146" idx="3"/>
          </p:cNvCxnSpPr>
          <p:nvPr/>
        </p:nvCxnSpPr>
        <p:spPr>
          <a:xfrm rot="16200000" flipV="1">
            <a:off x="6074406" y="1842969"/>
            <a:ext cx="434372" cy="57180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Elbow 56">
            <a:extLst>
              <a:ext uri="{FF2B5EF4-FFF2-40B4-BE49-F238E27FC236}">
                <a16:creationId xmlns:a16="http://schemas.microsoft.com/office/drawing/2014/main" id="{E2474B7E-E4A4-A140-89A1-2C33691A75DB}"/>
              </a:ext>
            </a:extLst>
          </p:cNvPr>
          <p:cNvCxnSpPr>
            <a:cxnSpLocks/>
            <a:stCxn id="143" idx="3"/>
            <a:endCxn id="118" idx="2"/>
          </p:cNvCxnSpPr>
          <p:nvPr/>
        </p:nvCxnSpPr>
        <p:spPr>
          <a:xfrm flipV="1">
            <a:off x="5764362" y="2653764"/>
            <a:ext cx="813132" cy="505630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59">
            <a:extLst>
              <a:ext uri="{FF2B5EF4-FFF2-40B4-BE49-F238E27FC236}">
                <a16:creationId xmlns:a16="http://schemas.microsoft.com/office/drawing/2014/main" id="{27D60EC3-6256-DD4C-8D7A-74E8A0D5826E}"/>
              </a:ext>
            </a:extLst>
          </p:cNvPr>
          <p:cNvCxnSpPr>
            <a:cxnSpLocks/>
            <a:stCxn id="145" idx="3"/>
          </p:cNvCxnSpPr>
          <p:nvPr/>
        </p:nvCxnSpPr>
        <p:spPr>
          <a:xfrm flipV="1">
            <a:off x="5673094" y="5147909"/>
            <a:ext cx="970810" cy="469683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or: Elbow 62">
            <a:extLst>
              <a:ext uri="{FF2B5EF4-FFF2-40B4-BE49-F238E27FC236}">
                <a16:creationId xmlns:a16="http://schemas.microsoft.com/office/drawing/2014/main" id="{DF90F995-0051-5040-A20B-466F0C14AD3C}"/>
              </a:ext>
            </a:extLst>
          </p:cNvPr>
          <p:cNvCxnSpPr>
            <a:cxnSpLocks/>
            <a:stCxn id="144" idx="3"/>
          </p:cNvCxnSpPr>
          <p:nvPr/>
        </p:nvCxnSpPr>
        <p:spPr>
          <a:xfrm>
            <a:off x="5673094" y="4370521"/>
            <a:ext cx="970810" cy="469682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: Rounded Corners 67">
            <a:extLst>
              <a:ext uri="{FF2B5EF4-FFF2-40B4-BE49-F238E27FC236}">
                <a16:creationId xmlns:a16="http://schemas.microsoft.com/office/drawing/2014/main" id="{FFDF5B62-08C0-9045-96AD-D69AD0E92DC9}"/>
              </a:ext>
            </a:extLst>
          </p:cNvPr>
          <p:cNvSpPr/>
          <p:nvPr/>
        </p:nvSpPr>
        <p:spPr>
          <a:xfrm>
            <a:off x="7506902" y="3593130"/>
            <a:ext cx="1464463" cy="4656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138" name="Rectangle: Rounded Corners 96">
            <a:extLst>
              <a:ext uri="{FF2B5EF4-FFF2-40B4-BE49-F238E27FC236}">
                <a16:creationId xmlns:a16="http://schemas.microsoft.com/office/drawing/2014/main" id="{BD80A61C-9AA9-4545-9E1E-30490FB4F264}"/>
              </a:ext>
            </a:extLst>
          </p:cNvPr>
          <p:cNvSpPr/>
          <p:nvPr/>
        </p:nvSpPr>
        <p:spPr>
          <a:xfrm>
            <a:off x="2445316" y="5812479"/>
            <a:ext cx="1814423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Hugo Appelberg/ Elliot </a:t>
            </a:r>
            <a:r>
              <a:rPr lang="sv-SE" sz="1200" dirty="0" err="1">
                <a:solidFill>
                  <a:schemeClr val="tx1"/>
                </a:solidFill>
              </a:rPr>
              <a:t>Skande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139" name="Rectangle: Rounded Corners 97">
            <a:extLst>
              <a:ext uri="{FF2B5EF4-FFF2-40B4-BE49-F238E27FC236}">
                <a16:creationId xmlns:a16="http://schemas.microsoft.com/office/drawing/2014/main" id="{6F7E4B26-5F00-7C48-939E-6BE98BE51BDB}"/>
              </a:ext>
            </a:extLst>
          </p:cNvPr>
          <p:cNvSpPr/>
          <p:nvPr/>
        </p:nvSpPr>
        <p:spPr>
          <a:xfrm>
            <a:off x="2528711" y="3904899"/>
            <a:ext cx="1501188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Joakim </a:t>
            </a:r>
            <a:r>
              <a:rPr lang="sv-SE" sz="1200" dirty="0" err="1">
                <a:solidFill>
                  <a:schemeClr val="tx1"/>
                </a:solidFill>
              </a:rPr>
              <a:t>Skande</a:t>
            </a:r>
            <a:r>
              <a:rPr lang="sv-SE" sz="1200" dirty="0">
                <a:solidFill>
                  <a:schemeClr val="tx1"/>
                </a:solidFill>
              </a:rPr>
              <a:t> &amp;               Fredrik Appelberg</a:t>
            </a:r>
          </a:p>
        </p:txBody>
      </p:sp>
      <p:sp>
        <p:nvSpPr>
          <p:cNvPr id="142" name="Rectangle: Rounded Corners 101">
            <a:extLst>
              <a:ext uri="{FF2B5EF4-FFF2-40B4-BE49-F238E27FC236}">
                <a16:creationId xmlns:a16="http://schemas.microsoft.com/office/drawing/2014/main" id="{C3589F4C-1092-9049-8060-8C0CE3235850}"/>
              </a:ext>
            </a:extLst>
          </p:cNvPr>
          <p:cNvSpPr/>
          <p:nvPr/>
        </p:nvSpPr>
        <p:spPr>
          <a:xfrm>
            <a:off x="2528711" y="2657826"/>
            <a:ext cx="1501188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    Jens &amp; Marc     Rundquist</a:t>
            </a:r>
          </a:p>
        </p:txBody>
      </p:sp>
      <p:sp>
        <p:nvSpPr>
          <p:cNvPr id="143" name="Rectangle: Rounded Corners 111">
            <a:extLst>
              <a:ext uri="{FF2B5EF4-FFF2-40B4-BE49-F238E27FC236}">
                <a16:creationId xmlns:a16="http://schemas.microsoft.com/office/drawing/2014/main" id="{A17D0BC8-B170-DC44-BADB-62D73B08BF61}"/>
              </a:ext>
            </a:extLst>
          </p:cNvPr>
          <p:cNvSpPr/>
          <p:nvPr/>
        </p:nvSpPr>
        <p:spPr>
          <a:xfrm>
            <a:off x="4295540" y="2969594"/>
            <a:ext cx="1468822" cy="3795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u="sng" dirty="0">
              <a:solidFill>
                <a:schemeClr val="tx1"/>
              </a:solidFill>
            </a:endParaRPr>
          </a:p>
        </p:txBody>
      </p:sp>
      <p:sp>
        <p:nvSpPr>
          <p:cNvPr id="144" name="Rectangle: Rounded Corners 112">
            <a:extLst>
              <a:ext uri="{FF2B5EF4-FFF2-40B4-BE49-F238E27FC236}">
                <a16:creationId xmlns:a16="http://schemas.microsoft.com/office/drawing/2014/main" id="{D20847CF-6D44-3341-99D3-98CE11605E38}"/>
              </a:ext>
            </a:extLst>
          </p:cNvPr>
          <p:cNvSpPr/>
          <p:nvPr/>
        </p:nvSpPr>
        <p:spPr>
          <a:xfrm>
            <a:off x="4295540" y="4216668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/>
              </a:solidFill>
            </a:endParaRPr>
          </a:p>
        </p:txBody>
      </p:sp>
      <p:sp>
        <p:nvSpPr>
          <p:cNvPr id="145" name="Rectangle: Rounded Corners 113">
            <a:extLst>
              <a:ext uri="{FF2B5EF4-FFF2-40B4-BE49-F238E27FC236}">
                <a16:creationId xmlns:a16="http://schemas.microsoft.com/office/drawing/2014/main" id="{C31AA86E-CB84-E740-BCE9-E85B95846CD8}"/>
              </a:ext>
            </a:extLst>
          </p:cNvPr>
          <p:cNvSpPr/>
          <p:nvPr/>
        </p:nvSpPr>
        <p:spPr>
          <a:xfrm>
            <a:off x="4295540" y="5463739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1100" dirty="0">
              <a:solidFill>
                <a:schemeClr val="tx1"/>
              </a:solidFill>
            </a:endParaRPr>
          </a:p>
        </p:txBody>
      </p:sp>
      <p:sp>
        <p:nvSpPr>
          <p:cNvPr id="146" name="Rectangle: Rounded Corners 114">
            <a:extLst>
              <a:ext uri="{FF2B5EF4-FFF2-40B4-BE49-F238E27FC236}">
                <a16:creationId xmlns:a16="http://schemas.microsoft.com/office/drawing/2014/main" id="{171FF361-518C-B84E-907D-10911DD99E7D}"/>
              </a:ext>
            </a:extLst>
          </p:cNvPr>
          <p:cNvSpPr/>
          <p:nvPr/>
        </p:nvSpPr>
        <p:spPr>
          <a:xfrm>
            <a:off x="4140200" y="1722521"/>
            <a:ext cx="1865489" cy="37832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050" dirty="0">
                <a:solidFill>
                  <a:schemeClr val="tx1"/>
                </a:solidFill>
              </a:rPr>
              <a:t>Johan Lund &amp; Robert Boström</a:t>
            </a:r>
          </a:p>
        </p:txBody>
      </p:sp>
      <p:cxnSp>
        <p:nvCxnSpPr>
          <p:cNvPr id="147" name="Connector: Elbow 123">
            <a:extLst>
              <a:ext uri="{FF2B5EF4-FFF2-40B4-BE49-F238E27FC236}">
                <a16:creationId xmlns:a16="http://schemas.microsoft.com/office/drawing/2014/main" id="{CA401C14-69D7-B645-A986-A2B4CDDC64B1}"/>
              </a:ext>
            </a:extLst>
          </p:cNvPr>
          <p:cNvCxnSpPr>
            <a:cxnSpLocks/>
            <a:stCxn id="139" idx="3"/>
            <a:endCxn id="144" idx="0"/>
          </p:cNvCxnSpPr>
          <p:nvPr/>
        </p:nvCxnSpPr>
        <p:spPr>
          <a:xfrm>
            <a:off x="4029899" y="4058752"/>
            <a:ext cx="954418" cy="157916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ctor: Elbow 128">
            <a:extLst>
              <a:ext uri="{FF2B5EF4-FFF2-40B4-BE49-F238E27FC236}">
                <a16:creationId xmlns:a16="http://schemas.microsoft.com/office/drawing/2014/main" id="{8D56C0D1-E2C8-0541-8EAD-7171CBDD9B75}"/>
              </a:ext>
            </a:extLst>
          </p:cNvPr>
          <p:cNvCxnSpPr>
            <a:cxnSpLocks/>
            <a:stCxn id="142" idx="3"/>
            <a:endCxn id="143" idx="0"/>
          </p:cNvCxnSpPr>
          <p:nvPr/>
        </p:nvCxnSpPr>
        <p:spPr>
          <a:xfrm>
            <a:off x="4029899" y="2811679"/>
            <a:ext cx="1000052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ctor: Elbow 129">
            <a:extLst>
              <a:ext uri="{FF2B5EF4-FFF2-40B4-BE49-F238E27FC236}">
                <a16:creationId xmlns:a16="http://schemas.microsoft.com/office/drawing/2014/main" id="{3583928F-579C-C14D-BBE0-D2C55847DEBF}"/>
              </a:ext>
            </a:extLst>
          </p:cNvPr>
          <p:cNvCxnSpPr>
            <a:cxnSpLocks/>
            <a:stCxn id="117" idx="3"/>
            <a:endCxn id="143" idx="2"/>
          </p:cNvCxnSpPr>
          <p:nvPr/>
        </p:nvCxnSpPr>
        <p:spPr>
          <a:xfrm flipV="1">
            <a:off x="3868146" y="3349193"/>
            <a:ext cx="1161805" cy="8522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nector: Elbow 131">
            <a:extLst>
              <a:ext uri="{FF2B5EF4-FFF2-40B4-BE49-F238E27FC236}">
                <a16:creationId xmlns:a16="http://schemas.microsoft.com/office/drawing/2014/main" id="{6F627015-ACF9-3045-84E4-AB36547402E7}"/>
              </a:ext>
            </a:extLst>
          </p:cNvPr>
          <p:cNvCxnSpPr>
            <a:cxnSpLocks/>
            <a:stCxn id="116" idx="3"/>
            <a:endCxn id="145" idx="0"/>
          </p:cNvCxnSpPr>
          <p:nvPr/>
        </p:nvCxnSpPr>
        <p:spPr>
          <a:xfrm>
            <a:off x="4029899" y="5305825"/>
            <a:ext cx="954418" cy="15791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ctor: Elbow 132">
            <a:extLst>
              <a:ext uri="{FF2B5EF4-FFF2-40B4-BE49-F238E27FC236}">
                <a16:creationId xmlns:a16="http://schemas.microsoft.com/office/drawing/2014/main" id="{30B1C3FE-5255-4F4F-A599-053D45BBFFA7}"/>
              </a:ext>
            </a:extLst>
          </p:cNvPr>
          <p:cNvCxnSpPr>
            <a:cxnSpLocks/>
            <a:endCxn id="145" idx="2"/>
          </p:cNvCxnSpPr>
          <p:nvPr/>
        </p:nvCxnSpPr>
        <p:spPr>
          <a:xfrm flipV="1">
            <a:off x="4029899" y="5771446"/>
            <a:ext cx="954418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TextBox 125">
            <a:extLst>
              <a:ext uri="{FF2B5EF4-FFF2-40B4-BE49-F238E27FC236}">
                <a16:creationId xmlns:a16="http://schemas.microsoft.com/office/drawing/2014/main" id="{10F5F1AE-2BAE-BF42-AA2A-0DA47993227F}"/>
              </a:ext>
            </a:extLst>
          </p:cNvPr>
          <p:cNvSpPr txBox="1"/>
          <p:nvPr/>
        </p:nvSpPr>
        <p:spPr>
          <a:xfrm>
            <a:off x="6131701" y="3608889"/>
            <a:ext cx="89159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FINAL GAME</a:t>
            </a:r>
          </a:p>
        </p:txBody>
      </p:sp>
      <p:pic>
        <p:nvPicPr>
          <p:cNvPr id="183" name="Graphic 78" descr="Trophy">
            <a:extLst>
              <a:ext uri="{FF2B5EF4-FFF2-40B4-BE49-F238E27FC236}">
                <a16:creationId xmlns:a16="http://schemas.microsoft.com/office/drawing/2014/main" id="{54A7E632-AA8F-0141-ACE1-2BCA0AF9A6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77533" y="3301090"/>
            <a:ext cx="523875" cy="523875"/>
          </a:xfrm>
          <a:prstGeom prst="rect">
            <a:avLst/>
          </a:prstGeom>
        </p:spPr>
      </p:pic>
      <p:sp>
        <p:nvSpPr>
          <p:cNvPr id="187" name="Rectangle: Rounded Corners 22">
            <a:extLst>
              <a:ext uri="{FF2B5EF4-FFF2-40B4-BE49-F238E27FC236}">
                <a16:creationId xmlns:a16="http://schemas.microsoft.com/office/drawing/2014/main" id="{B2D5E369-96C9-904B-A901-9E8A2CE10B49}"/>
              </a:ext>
            </a:extLst>
          </p:cNvPr>
          <p:cNvSpPr/>
          <p:nvPr/>
        </p:nvSpPr>
        <p:spPr>
          <a:xfrm>
            <a:off x="8406799" y="4922724"/>
            <a:ext cx="3599345" cy="131162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88" name="textruta 187">
            <a:extLst>
              <a:ext uri="{FF2B5EF4-FFF2-40B4-BE49-F238E27FC236}">
                <a16:creationId xmlns:a16="http://schemas.microsoft.com/office/drawing/2014/main" id="{84684A2A-B950-AB4F-8A91-B36814F95B5D}"/>
              </a:ext>
            </a:extLst>
          </p:cNvPr>
          <p:cNvSpPr txBox="1"/>
          <p:nvPr/>
        </p:nvSpPr>
        <p:spPr>
          <a:xfrm>
            <a:off x="8463563" y="5166393"/>
            <a:ext cx="346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1. Anmäl dig senast 30 minuter före spel till tävlingsledningen</a:t>
            </a:r>
          </a:p>
          <a:p>
            <a:r>
              <a:rPr lang="sv-SE" sz="1000" dirty="0"/>
              <a:t>2. Fem minuters </a:t>
            </a:r>
            <a:r>
              <a:rPr lang="sv-SE" sz="1000" dirty="0" err="1"/>
              <a:t>inbollning</a:t>
            </a:r>
            <a:endParaRPr lang="sv-SE" sz="1000" dirty="0"/>
          </a:p>
          <a:p>
            <a:r>
              <a:rPr lang="sv-SE" sz="1000" dirty="0"/>
              <a:t>3. Vid 40-40 spelas ”no </a:t>
            </a:r>
            <a:r>
              <a:rPr lang="sv-SE" sz="1000" dirty="0" err="1"/>
              <a:t>add</a:t>
            </a:r>
            <a:r>
              <a:rPr lang="sv-SE" sz="1000" dirty="0"/>
              <a:t>”</a:t>
            </a:r>
          </a:p>
          <a:p>
            <a:r>
              <a:rPr lang="sv-SE" sz="1000" dirty="0"/>
              <a:t>4. Matcherna spelas i bäst av tre set, tiebreak vid 6-6</a:t>
            </a:r>
          </a:p>
          <a:p>
            <a:r>
              <a:rPr lang="sv-SE" sz="1000" dirty="0"/>
              <a:t>5. Vid 1-1 i set spelas match tiebreak till 10. (2 poängs övervikt)</a:t>
            </a:r>
          </a:p>
          <a:p>
            <a:r>
              <a:rPr lang="sv-SE" sz="1000" dirty="0"/>
              <a:t>  </a:t>
            </a:r>
          </a:p>
        </p:txBody>
      </p:sp>
      <p:sp>
        <p:nvSpPr>
          <p:cNvPr id="68" name="Rectangle: Rounded Corners 112">
            <a:extLst>
              <a:ext uri="{FF2B5EF4-FFF2-40B4-BE49-F238E27FC236}">
                <a16:creationId xmlns:a16="http://schemas.microsoft.com/office/drawing/2014/main" id="{2D912BE6-F7ED-534D-8109-82EF985230AB}"/>
              </a:ext>
            </a:extLst>
          </p:cNvPr>
          <p:cNvSpPr/>
          <p:nvPr/>
        </p:nvSpPr>
        <p:spPr>
          <a:xfrm>
            <a:off x="2671510" y="4503011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u="sng" dirty="0">
              <a:solidFill>
                <a:schemeClr val="tx1"/>
              </a:solidFill>
            </a:endParaRPr>
          </a:p>
        </p:txBody>
      </p:sp>
      <p:sp>
        <p:nvSpPr>
          <p:cNvPr id="70" name="Rectangle: Rounded Corners 100">
            <a:extLst>
              <a:ext uri="{FF2B5EF4-FFF2-40B4-BE49-F238E27FC236}">
                <a16:creationId xmlns:a16="http://schemas.microsoft.com/office/drawing/2014/main" id="{2CEA104B-9734-3746-8826-7D2DAA9F0D9A}"/>
              </a:ext>
            </a:extLst>
          </p:cNvPr>
          <p:cNvSpPr/>
          <p:nvPr/>
        </p:nvSpPr>
        <p:spPr>
          <a:xfrm>
            <a:off x="2406862" y="4491465"/>
            <a:ext cx="1615218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</a:rPr>
              <a:t>Håkan Cervin &amp;            Christopher. Magnani</a:t>
            </a:r>
          </a:p>
        </p:txBody>
      </p:sp>
      <p:sp>
        <p:nvSpPr>
          <p:cNvPr id="74" name="Rectangle: Rounded Corners 18">
            <a:extLst>
              <a:ext uri="{FF2B5EF4-FFF2-40B4-BE49-F238E27FC236}">
                <a16:creationId xmlns:a16="http://schemas.microsoft.com/office/drawing/2014/main" id="{859E0199-87CD-684F-B4D8-A3CF76039384}"/>
              </a:ext>
            </a:extLst>
          </p:cNvPr>
          <p:cNvSpPr/>
          <p:nvPr/>
        </p:nvSpPr>
        <p:spPr>
          <a:xfrm>
            <a:off x="4403351" y="2987944"/>
            <a:ext cx="1377554" cy="32530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1100" dirty="0">
              <a:solidFill>
                <a:schemeClr val="tx1"/>
              </a:solidFill>
            </a:endParaRPr>
          </a:p>
        </p:txBody>
      </p:sp>
      <p:cxnSp>
        <p:nvCxnSpPr>
          <p:cNvPr id="48" name="Connector: Elbow 132">
            <a:extLst>
              <a:ext uri="{FF2B5EF4-FFF2-40B4-BE49-F238E27FC236}">
                <a16:creationId xmlns:a16="http://schemas.microsoft.com/office/drawing/2014/main" id="{C76F1C16-B55F-7248-98F1-7DD30D938122}"/>
              </a:ext>
            </a:extLst>
          </p:cNvPr>
          <p:cNvCxnSpPr>
            <a:cxnSpLocks/>
          </p:cNvCxnSpPr>
          <p:nvPr/>
        </p:nvCxnSpPr>
        <p:spPr>
          <a:xfrm flipV="1">
            <a:off x="4030892" y="4524372"/>
            <a:ext cx="954418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22">
            <a:extLst>
              <a:ext uri="{FF2B5EF4-FFF2-40B4-BE49-F238E27FC236}">
                <a16:creationId xmlns:a16="http://schemas.microsoft.com/office/drawing/2014/main" id="{4870E52F-A731-7840-B8C2-C085754B6B38}"/>
              </a:ext>
            </a:extLst>
          </p:cNvPr>
          <p:cNvSpPr/>
          <p:nvPr/>
        </p:nvSpPr>
        <p:spPr>
          <a:xfrm>
            <a:off x="6120684" y="4834041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900" dirty="0">
              <a:solidFill>
                <a:schemeClr val="tx1"/>
              </a:solidFill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1D0C52F-4634-D970-B616-CC261FDC7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80" y="304508"/>
            <a:ext cx="1135380" cy="1021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0592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15900-7E88-4BBD-AA54-F1EF1A853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 err="1">
                <a:solidFill>
                  <a:srgbClr val="0070C0"/>
                </a:solidFill>
                <a:latin typeface="+mn-lt"/>
              </a:rPr>
              <a:t>DamDUBBEl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2026</a:t>
            </a:r>
          </a:p>
        </p:txBody>
      </p:sp>
      <p:sp>
        <p:nvSpPr>
          <p:cNvPr id="117" name="Rectangle: Rounded Corners 18">
            <a:extLst>
              <a:ext uri="{FF2B5EF4-FFF2-40B4-BE49-F238E27FC236}">
                <a16:creationId xmlns:a16="http://schemas.microsoft.com/office/drawing/2014/main" id="{876B014E-004D-8A40-8D70-AD5D42054889}"/>
              </a:ext>
            </a:extLst>
          </p:cNvPr>
          <p:cNvSpPr/>
          <p:nvPr/>
        </p:nvSpPr>
        <p:spPr>
          <a:xfrm>
            <a:off x="2274963" y="3254871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Katja </a:t>
            </a:r>
            <a:r>
              <a:rPr lang="en-US" sz="1200" dirty="0" err="1">
                <a:solidFill>
                  <a:schemeClr val="tx1"/>
                </a:solidFill>
              </a:rPr>
              <a:t>Salsbäck</a:t>
            </a:r>
            <a:r>
              <a:rPr lang="en-US" sz="1200" dirty="0">
                <a:solidFill>
                  <a:schemeClr val="tx1"/>
                </a:solidFill>
              </a:rPr>
              <a:t> &amp; Ariella Rotstein</a:t>
            </a:r>
          </a:p>
        </p:txBody>
      </p:sp>
      <p:sp>
        <p:nvSpPr>
          <p:cNvPr id="118" name="Rectangle: Rounded Corners 22">
            <a:extLst>
              <a:ext uri="{FF2B5EF4-FFF2-40B4-BE49-F238E27FC236}">
                <a16:creationId xmlns:a16="http://schemas.microsoft.com/office/drawing/2014/main" id="{D3EB76FA-E7B5-CE48-A41A-E8BF987B0781}"/>
              </a:ext>
            </a:extLst>
          </p:cNvPr>
          <p:cNvSpPr/>
          <p:nvPr/>
        </p:nvSpPr>
        <p:spPr>
          <a:xfrm>
            <a:off x="5511333" y="2237721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9" name="Rectangle: Rounded Corners 52">
            <a:extLst>
              <a:ext uri="{FF2B5EF4-FFF2-40B4-BE49-F238E27FC236}">
                <a16:creationId xmlns:a16="http://schemas.microsoft.com/office/drawing/2014/main" id="{F28EED9F-EB0A-594D-9A6D-A548CC518C39}"/>
              </a:ext>
            </a:extLst>
          </p:cNvPr>
          <p:cNvSpPr/>
          <p:nvPr/>
        </p:nvSpPr>
        <p:spPr>
          <a:xfrm>
            <a:off x="5511333" y="4731866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20" name="Connector: Elbow 53">
            <a:extLst>
              <a:ext uri="{FF2B5EF4-FFF2-40B4-BE49-F238E27FC236}">
                <a16:creationId xmlns:a16="http://schemas.microsoft.com/office/drawing/2014/main" id="{F7141817-BD6C-D54C-95D6-3D44DD074EB1}"/>
              </a:ext>
            </a:extLst>
          </p:cNvPr>
          <p:cNvCxnSpPr>
            <a:cxnSpLocks/>
            <a:stCxn id="118" idx="0"/>
            <a:endCxn id="146" idx="3"/>
          </p:cNvCxnSpPr>
          <p:nvPr/>
        </p:nvCxnSpPr>
        <p:spPr>
          <a:xfrm rot="16200000" flipV="1">
            <a:off x="5513069" y="1550680"/>
            <a:ext cx="469683" cy="904400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: Rounded Corners 67">
            <a:extLst>
              <a:ext uri="{FF2B5EF4-FFF2-40B4-BE49-F238E27FC236}">
                <a16:creationId xmlns:a16="http://schemas.microsoft.com/office/drawing/2014/main" id="{A12AE9A8-8EAF-D349-ADC5-408C4E82FE8C}"/>
              </a:ext>
            </a:extLst>
          </p:cNvPr>
          <p:cNvSpPr/>
          <p:nvPr/>
        </p:nvSpPr>
        <p:spPr>
          <a:xfrm>
            <a:off x="8220581" y="3782703"/>
            <a:ext cx="1377554" cy="3077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3" name="Rectangle: Rounded Corners 111">
            <a:extLst>
              <a:ext uri="{FF2B5EF4-FFF2-40B4-BE49-F238E27FC236}">
                <a16:creationId xmlns:a16="http://schemas.microsoft.com/office/drawing/2014/main" id="{F059E577-25C4-5B48-BF05-8F369AD0F01B}"/>
              </a:ext>
            </a:extLst>
          </p:cNvPr>
          <p:cNvSpPr/>
          <p:nvPr/>
        </p:nvSpPr>
        <p:spPr>
          <a:xfrm>
            <a:off x="2274963" y="2686843"/>
            <a:ext cx="1377554" cy="3795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Anna Eden/ Ebba Magnani</a:t>
            </a:r>
          </a:p>
        </p:txBody>
      </p:sp>
      <p:sp>
        <p:nvSpPr>
          <p:cNvPr id="144" name="Rectangle: Rounded Corners 112">
            <a:extLst>
              <a:ext uri="{FF2B5EF4-FFF2-40B4-BE49-F238E27FC236}">
                <a16:creationId xmlns:a16="http://schemas.microsoft.com/office/drawing/2014/main" id="{3EBD2C7A-F0BC-E743-93C0-9D0C37F6BD90}"/>
              </a:ext>
            </a:extLst>
          </p:cNvPr>
          <p:cNvSpPr/>
          <p:nvPr/>
        </p:nvSpPr>
        <p:spPr>
          <a:xfrm>
            <a:off x="2274963" y="3933917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Emelie &amp; Louise Edén</a:t>
            </a:r>
          </a:p>
        </p:txBody>
      </p:sp>
      <p:sp>
        <p:nvSpPr>
          <p:cNvPr id="145" name="Rectangle: Rounded Corners 113">
            <a:extLst>
              <a:ext uri="{FF2B5EF4-FFF2-40B4-BE49-F238E27FC236}">
                <a16:creationId xmlns:a16="http://schemas.microsoft.com/office/drawing/2014/main" id="{0D9995DF-B69D-7649-B070-9C131E082820}"/>
              </a:ext>
            </a:extLst>
          </p:cNvPr>
          <p:cNvSpPr/>
          <p:nvPr/>
        </p:nvSpPr>
        <p:spPr>
          <a:xfrm>
            <a:off x="3918156" y="5355401"/>
            <a:ext cx="1470604" cy="39779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Esther Lundin&amp; Klara Fagerström</a:t>
            </a:r>
          </a:p>
        </p:txBody>
      </p:sp>
      <p:sp>
        <p:nvSpPr>
          <p:cNvPr id="146" name="Rectangle: Rounded Corners 114">
            <a:extLst>
              <a:ext uri="{FF2B5EF4-FFF2-40B4-BE49-F238E27FC236}">
                <a16:creationId xmlns:a16="http://schemas.microsoft.com/office/drawing/2014/main" id="{7AB71738-E75F-C64B-BBF9-7065F2D0772C}"/>
              </a:ext>
            </a:extLst>
          </p:cNvPr>
          <p:cNvSpPr/>
          <p:nvPr/>
        </p:nvSpPr>
        <p:spPr>
          <a:xfrm>
            <a:off x="3918156" y="1614185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76" name="TextBox 121">
            <a:extLst>
              <a:ext uri="{FF2B5EF4-FFF2-40B4-BE49-F238E27FC236}">
                <a16:creationId xmlns:a16="http://schemas.microsoft.com/office/drawing/2014/main" id="{99A772D5-DD4B-6346-BD35-780A91E8FA08}"/>
              </a:ext>
            </a:extLst>
          </p:cNvPr>
          <p:cNvSpPr txBox="1"/>
          <p:nvPr/>
        </p:nvSpPr>
        <p:spPr>
          <a:xfrm>
            <a:off x="2067934" y="5735003"/>
            <a:ext cx="207029" cy="16232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>
            <a:defPPr>
              <a:defRPr lang="fr-FR"/>
            </a:defPPr>
            <a:lvl1pPr algn="r">
              <a:defRPr sz="1050" b="1"/>
            </a:lvl1pPr>
          </a:lstStyle>
          <a:p>
            <a:endParaRPr lang="en-US" dirty="0"/>
          </a:p>
        </p:txBody>
      </p:sp>
      <p:sp>
        <p:nvSpPr>
          <p:cNvPr id="180" name="TextBox 134">
            <a:extLst>
              <a:ext uri="{FF2B5EF4-FFF2-40B4-BE49-F238E27FC236}">
                <a16:creationId xmlns:a16="http://schemas.microsoft.com/office/drawing/2014/main" id="{AD396921-F453-A54A-8DA4-012F8F6077A8}"/>
              </a:ext>
            </a:extLst>
          </p:cNvPr>
          <p:cNvSpPr txBox="1"/>
          <p:nvPr/>
        </p:nvSpPr>
        <p:spPr>
          <a:xfrm>
            <a:off x="8579784" y="3358558"/>
            <a:ext cx="6591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WINNER</a:t>
            </a:r>
          </a:p>
        </p:txBody>
      </p:sp>
      <p:pic>
        <p:nvPicPr>
          <p:cNvPr id="181" name="Graphic 78" descr="Trophy">
            <a:extLst>
              <a:ext uri="{FF2B5EF4-FFF2-40B4-BE49-F238E27FC236}">
                <a16:creationId xmlns:a16="http://schemas.microsoft.com/office/drawing/2014/main" id="{15BDDA58-92FE-144A-8D85-A2EF29077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2490" y="3589244"/>
            <a:ext cx="523875" cy="523875"/>
          </a:xfrm>
          <a:prstGeom prst="rect">
            <a:avLst/>
          </a:prstGeom>
        </p:spPr>
      </p:pic>
      <p:sp>
        <p:nvSpPr>
          <p:cNvPr id="238" name="Rectangle: Rounded Corners 22">
            <a:extLst>
              <a:ext uri="{FF2B5EF4-FFF2-40B4-BE49-F238E27FC236}">
                <a16:creationId xmlns:a16="http://schemas.microsoft.com/office/drawing/2014/main" id="{8558C0AD-AEFF-E340-980C-A12132BDB1DA}"/>
              </a:ext>
            </a:extLst>
          </p:cNvPr>
          <p:cNvSpPr/>
          <p:nvPr/>
        </p:nvSpPr>
        <p:spPr>
          <a:xfrm>
            <a:off x="8406799" y="4922724"/>
            <a:ext cx="3599345" cy="131162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39" name="textruta 238">
            <a:extLst>
              <a:ext uri="{FF2B5EF4-FFF2-40B4-BE49-F238E27FC236}">
                <a16:creationId xmlns:a16="http://schemas.microsoft.com/office/drawing/2014/main" id="{A11C8EE8-9C33-7040-B40F-C6D8788C2E7C}"/>
              </a:ext>
            </a:extLst>
          </p:cNvPr>
          <p:cNvSpPr txBox="1"/>
          <p:nvPr/>
        </p:nvSpPr>
        <p:spPr>
          <a:xfrm>
            <a:off x="8463563" y="5166393"/>
            <a:ext cx="346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1. Anmäl dig senast 30 minuter före spel till tävlingsledningen</a:t>
            </a:r>
          </a:p>
          <a:p>
            <a:r>
              <a:rPr lang="sv-SE" sz="1000" dirty="0"/>
              <a:t>2. Fem minuters </a:t>
            </a:r>
            <a:r>
              <a:rPr lang="sv-SE" sz="1000" dirty="0" err="1"/>
              <a:t>inbollning</a:t>
            </a:r>
            <a:endParaRPr lang="sv-SE" sz="1000" dirty="0"/>
          </a:p>
          <a:p>
            <a:r>
              <a:rPr lang="sv-SE" sz="1000" dirty="0"/>
              <a:t>3. Vid 40-40 spelas ”no </a:t>
            </a:r>
            <a:r>
              <a:rPr lang="sv-SE" sz="1000" dirty="0" err="1"/>
              <a:t>add</a:t>
            </a:r>
            <a:r>
              <a:rPr lang="sv-SE" sz="1000" dirty="0"/>
              <a:t>”</a:t>
            </a:r>
          </a:p>
          <a:p>
            <a:r>
              <a:rPr lang="sv-SE" sz="1000" dirty="0"/>
              <a:t>4. Matcherna spelas i bäst av tre set, tiebreak vid 6-6</a:t>
            </a:r>
          </a:p>
          <a:p>
            <a:r>
              <a:rPr lang="sv-SE" sz="1000" dirty="0"/>
              <a:t>5. Vid 1-1 i set spelas match tiebreak till 10. (2 poängs övervikt)</a:t>
            </a:r>
          </a:p>
          <a:p>
            <a:r>
              <a:rPr lang="sv-SE" sz="1000" dirty="0"/>
              <a:t>  </a:t>
            </a:r>
          </a:p>
        </p:txBody>
      </p:sp>
      <p:sp>
        <p:nvSpPr>
          <p:cNvPr id="48" name="Rectangle: Rounded Corners 99">
            <a:extLst>
              <a:ext uri="{FF2B5EF4-FFF2-40B4-BE49-F238E27FC236}">
                <a16:creationId xmlns:a16="http://schemas.microsoft.com/office/drawing/2014/main" id="{140839E4-1608-0248-8327-1F5AEDB88BE2}"/>
              </a:ext>
            </a:extLst>
          </p:cNvPr>
          <p:cNvSpPr/>
          <p:nvPr/>
        </p:nvSpPr>
        <p:spPr>
          <a:xfrm>
            <a:off x="3918156" y="1602375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Clara Herngren/ Lotta </a:t>
            </a:r>
            <a:r>
              <a:rPr lang="en-US" sz="1200" dirty="0" err="1">
                <a:solidFill>
                  <a:schemeClr val="tx1"/>
                </a:solidFill>
              </a:rPr>
              <a:t>Leuckfeld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6" name="Connector: Elbow 128">
            <a:extLst>
              <a:ext uri="{FF2B5EF4-FFF2-40B4-BE49-F238E27FC236}">
                <a16:creationId xmlns:a16="http://schemas.microsoft.com/office/drawing/2014/main" id="{C0788373-C9FC-E04E-B43B-459F8CCC051D}"/>
              </a:ext>
            </a:extLst>
          </p:cNvPr>
          <p:cNvCxnSpPr>
            <a:cxnSpLocks/>
          </p:cNvCxnSpPr>
          <p:nvPr/>
        </p:nvCxnSpPr>
        <p:spPr>
          <a:xfrm>
            <a:off x="3699040" y="4083708"/>
            <a:ext cx="954418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52">
            <a:extLst>
              <a:ext uri="{FF2B5EF4-FFF2-40B4-BE49-F238E27FC236}">
                <a16:creationId xmlns:a16="http://schemas.microsoft.com/office/drawing/2014/main" id="{2B0AB358-2FB7-E84C-81F0-0687A5048B04}"/>
              </a:ext>
            </a:extLst>
          </p:cNvPr>
          <p:cNvSpPr/>
          <p:nvPr/>
        </p:nvSpPr>
        <p:spPr>
          <a:xfrm>
            <a:off x="2274963" y="4604770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Linda Appelberg&amp; Martina </a:t>
            </a:r>
            <a:r>
              <a:rPr lang="en-US" sz="1200" dirty="0" err="1">
                <a:solidFill>
                  <a:schemeClr val="tx1"/>
                </a:solidFill>
              </a:rPr>
              <a:t>Skande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52">
            <a:extLst>
              <a:ext uri="{FF2B5EF4-FFF2-40B4-BE49-F238E27FC236}">
                <a16:creationId xmlns:a16="http://schemas.microsoft.com/office/drawing/2014/main" id="{96DB9D76-6437-F2F7-65F7-A4D58F17108B}"/>
              </a:ext>
            </a:extLst>
          </p:cNvPr>
          <p:cNvSpPr/>
          <p:nvPr/>
        </p:nvSpPr>
        <p:spPr>
          <a:xfrm>
            <a:off x="3918156" y="4246796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52">
            <a:extLst>
              <a:ext uri="{FF2B5EF4-FFF2-40B4-BE49-F238E27FC236}">
                <a16:creationId xmlns:a16="http://schemas.microsoft.com/office/drawing/2014/main" id="{7ECB0616-A707-9CBA-AAFA-DEE4B7FE7761}"/>
              </a:ext>
            </a:extLst>
          </p:cNvPr>
          <p:cNvSpPr/>
          <p:nvPr/>
        </p:nvSpPr>
        <p:spPr>
          <a:xfrm>
            <a:off x="3964681" y="2909345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70F073C-F8AB-E440-E275-900E907F4F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32" y="304508"/>
            <a:ext cx="1135380" cy="10217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Connector: Elbow 128">
            <a:extLst>
              <a:ext uri="{FF2B5EF4-FFF2-40B4-BE49-F238E27FC236}">
                <a16:creationId xmlns:a16="http://schemas.microsoft.com/office/drawing/2014/main" id="{F90B2F9D-6E25-1334-0640-2CA193C2C5E4}"/>
              </a:ext>
            </a:extLst>
          </p:cNvPr>
          <p:cNvCxnSpPr>
            <a:cxnSpLocks/>
          </p:cNvCxnSpPr>
          <p:nvPr/>
        </p:nvCxnSpPr>
        <p:spPr>
          <a:xfrm>
            <a:off x="3652517" y="2798341"/>
            <a:ext cx="954418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127">
            <a:extLst>
              <a:ext uri="{FF2B5EF4-FFF2-40B4-BE49-F238E27FC236}">
                <a16:creationId xmlns:a16="http://schemas.microsoft.com/office/drawing/2014/main" id="{9099600E-2997-E934-3AF5-D3C4EB02515F}"/>
              </a:ext>
            </a:extLst>
          </p:cNvPr>
          <p:cNvCxnSpPr>
            <a:cxnSpLocks/>
          </p:cNvCxnSpPr>
          <p:nvPr/>
        </p:nvCxnSpPr>
        <p:spPr>
          <a:xfrm flipV="1">
            <a:off x="5393548" y="5039572"/>
            <a:ext cx="806562" cy="483612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Elbow 127">
            <a:extLst>
              <a:ext uri="{FF2B5EF4-FFF2-40B4-BE49-F238E27FC236}">
                <a16:creationId xmlns:a16="http://schemas.microsoft.com/office/drawing/2014/main" id="{36800A5F-33FF-0472-E8E8-EE4149B896B7}"/>
              </a:ext>
            </a:extLst>
          </p:cNvPr>
          <p:cNvCxnSpPr>
            <a:cxnSpLocks/>
          </p:cNvCxnSpPr>
          <p:nvPr/>
        </p:nvCxnSpPr>
        <p:spPr>
          <a:xfrm flipV="1">
            <a:off x="5388760" y="2579586"/>
            <a:ext cx="806562" cy="483612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128">
            <a:extLst>
              <a:ext uri="{FF2B5EF4-FFF2-40B4-BE49-F238E27FC236}">
                <a16:creationId xmlns:a16="http://schemas.microsoft.com/office/drawing/2014/main" id="{5D8364AA-DCF8-0C5F-7BA6-2BD07B2C0A2A}"/>
              </a:ext>
            </a:extLst>
          </p:cNvPr>
          <p:cNvCxnSpPr>
            <a:cxnSpLocks/>
            <a:endCxn id="119" idx="0"/>
          </p:cNvCxnSpPr>
          <p:nvPr/>
        </p:nvCxnSpPr>
        <p:spPr>
          <a:xfrm>
            <a:off x="5300498" y="4400649"/>
            <a:ext cx="899612" cy="331217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30">
            <a:extLst>
              <a:ext uri="{FF2B5EF4-FFF2-40B4-BE49-F238E27FC236}">
                <a16:creationId xmlns:a16="http://schemas.microsoft.com/office/drawing/2014/main" id="{4E666D25-0CEB-FE58-D8DC-63F12DC9FB16}"/>
              </a:ext>
            </a:extLst>
          </p:cNvPr>
          <p:cNvCxnSpPr>
            <a:cxnSpLocks/>
          </p:cNvCxnSpPr>
          <p:nvPr/>
        </p:nvCxnSpPr>
        <p:spPr>
          <a:xfrm flipV="1">
            <a:off x="3699040" y="4599055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30">
            <a:extLst>
              <a:ext uri="{FF2B5EF4-FFF2-40B4-BE49-F238E27FC236}">
                <a16:creationId xmlns:a16="http://schemas.microsoft.com/office/drawing/2014/main" id="{78908112-E904-FC58-FB8C-D541061551DE}"/>
              </a:ext>
            </a:extLst>
          </p:cNvPr>
          <p:cNvCxnSpPr>
            <a:cxnSpLocks/>
          </p:cNvCxnSpPr>
          <p:nvPr/>
        </p:nvCxnSpPr>
        <p:spPr>
          <a:xfrm flipV="1">
            <a:off x="3657198" y="3254830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641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7051B-E2CC-1242-D160-03F2FEDC3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C7BE8-627D-5DAC-B81A-6B385E998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 err="1">
                <a:solidFill>
                  <a:srgbClr val="0070C0"/>
                </a:solidFill>
                <a:latin typeface="+mn-lt"/>
              </a:rPr>
              <a:t>VETERANDUBBEl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2026</a:t>
            </a:r>
          </a:p>
        </p:txBody>
      </p:sp>
      <p:sp>
        <p:nvSpPr>
          <p:cNvPr id="117" name="Rectangle: Rounded Corners 18">
            <a:extLst>
              <a:ext uri="{FF2B5EF4-FFF2-40B4-BE49-F238E27FC236}">
                <a16:creationId xmlns:a16="http://schemas.microsoft.com/office/drawing/2014/main" id="{8EF8C137-973B-02E6-F5E1-147C7755E8CC}"/>
              </a:ext>
            </a:extLst>
          </p:cNvPr>
          <p:cNvSpPr/>
          <p:nvPr/>
        </p:nvSpPr>
        <p:spPr>
          <a:xfrm>
            <a:off x="2274963" y="3254871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Josefin &amp; Martin Brodén</a:t>
            </a:r>
          </a:p>
        </p:txBody>
      </p:sp>
      <p:sp>
        <p:nvSpPr>
          <p:cNvPr id="118" name="Rectangle: Rounded Corners 22">
            <a:extLst>
              <a:ext uri="{FF2B5EF4-FFF2-40B4-BE49-F238E27FC236}">
                <a16:creationId xmlns:a16="http://schemas.microsoft.com/office/drawing/2014/main" id="{023F895D-3BDD-C141-0FCF-FAE1729D6F73}"/>
              </a:ext>
            </a:extLst>
          </p:cNvPr>
          <p:cNvSpPr/>
          <p:nvPr/>
        </p:nvSpPr>
        <p:spPr>
          <a:xfrm>
            <a:off x="5511333" y="2237721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9" name="Rectangle: Rounded Corners 52">
            <a:extLst>
              <a:ext uri="{FF2B5EF4-FFF2-40B4-BE49-F238E27FC236}">
                <a16:creationId xmlns:a16="http://schemas.microsoft.com/office/drawing/2014/main" id="{0EDFC270-3616-D2F2-DC4E-DDBA0BFEB080}"/>
              </a:ext>
            </a:extLst>
          </p:cNvPr>
          <p:cNvSpPr/>
          <p:nvPr/>
        </p:nvSpPr>
        <p:spPr>
          <a:xfrm>
            <a:off x="5511333" y="4731866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20" name="Connector: Elbow 53">
            <a:extLst>
              <a:ext uri="{FF2B5EF4-FFF2-40B4-BE49-F238E27FC236}">
                <a16:creationId xmlns:a16="http://schemas.microsoft.com/office/drawing/2014/main" id="{90B7A820-1FA1-3CB3-FA05-2293CE03AD98}"/>
              </a:ext>
            </a:extLst>
          </p:cNvPr>
          <p:cNvCxnSpPr>
            <a:cxnSpLocks/>
            <a:stCxn id="118" idx="0"/>
            <a:endCxn id="146" idx="3"/>
          </p:cNvCxnSpPr>
          <p:nvPr/>
        </p:nvCxnSpPr>
        <p:spPr>
          <a:xfrm rot="16200000" flipV="1">
            <a:off x="5513069" y="1550680"/>
            <a:ext cx="469683" cy="904400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: Rounded Corners 67">
            <a:extLst>
              <a:ext uri="{FF2B5EF4-FFF2-40B4-BE49-F238E27FC236}">
                <a16:creationId xmlns:a16="http://schemas.microsoft.com/office/drawing/2014/main" id="{AF65EF10-7A20-D7B1-5B19-17711300B45B}"/>
              </a:ext>
            </a:extLst>
          </p:cNvPr>
          <p:cNvSpPr/>
          <p:nvPr/>
        </p:nvSpPr>
        <p:spPr>
          <a:xfrm>
            <a:off x="8220581" y="3782703"/>
            <a:ext cx="1377554" cy="3077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3" name="Rectangle: Rounded Corners 111">
            <a:extLst>
              <a:ext uri="{FF2B5EF4-FFF2-40B4-BE49-F238E27FC236}">
                <a16:creationId xmlns:a16="http://schemas.microsoft.com/office/drawing/2014/main" id="{8B948A2C-73FE-6FBA-0E5C-D1D87CA07006}"/>
              </a:ext>
            </a:extLst>
          </p:cNvPr>
          <p:cNvSpPr/>
          <p:nvPr/>
        </p:nvSpPr>
        <p:spPr>
          <a:xfrm>
            <a:off x="2274963" y="2627779"/>
            <a:ext cx="1377554" cy="48361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Hans Christian Deter &amp; Ricke Almgren</a:t>
            </a:r>
          </a:p>
        </p:txBody>
      </p:sp>
      <p:sp>
        <p:nvSpPr>
          <p:cNvPr id="144" name="Rectangle: Rounded Corners 112">
            <a:extLst>
              <a:ext uri="{FF2B5EF4-FFF2-40B4-BE49-F238E27FC236}">
                <a16:creationId xmlns:a16="http://schemas.microsoft.com/office/drawing/2014/main" id="{00B40B12-1000-3C17-9FE9-34B0C3E7F6B2}"/>
              </a:ext>
            </a:extLst>
          </p:cNvPr>
          <p:cNvSpPr/>
          <p:nvPr/>
        </p:nvSpPr>
        <p:spPr>
          <a:xfrm>
            <a:off x="2274963" y="3933917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Per Jacobsen &amp; Magnus </a:t>
            </a:r>
            <a:r>
              <a:rPr lang="en-US" sz="1200" dirty="0" err="1">
                <a:solidFill>
                  <a:schemeClr val="tx1"/>
                </a:solidFill>
              </a:rPr>
              <a:t>Segerfors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5" name="Rectangle: Rounded Corners 113">
            <a:extLst>
              <a:ext uri="{FF2B5EF4-FFF2-40B4-BE49-F238E27FC236}">
                <a16:creationId xmlns:a16="http://schemas.microsoft.com/office/drawing/2014/main" id="{EF9731D4-E827-8023-FF40-D4775B52E5C9}"/>
              </a:ext>
            </a:extLst>
          </p:cNvPr>
          <p:cNvSpPr/>
          <p:nvPr/>
        </p:nvSpPr>
        <p:spPr>
          <a:xfrm>
            <a:off x="3918156" y="5355401"/>
            <a:ext cx="1470604" cy="39779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Johan </a:t>
            </a:r>
            <a:r>
              <a:rPr lang="en-US" sz="1200" dirty="0" err="1">
                <a:solidFill>
                  <a:schemeClr val="tx1"/>
                </a:solidFill>
              </a:rPr>
              <a:t>Dabrosin</a:t>
            </a:r>
            <a:r>
              <a:rPr lang="en-US" sz="1200" dirty="0">
                <a:solidFill>
                  <a:schemeClr val="tx1"/>
                </a:solidFill>
              </a:rPr>
              <a:t> &amp; Håkan Cervin</a:t>
            </a:r>
          </a:p>
        </p:txBody>
      </p:sp>
      <p:sp>
        <p:nvSpPr>
          <p:cNvPr id="146" name="Rectangle: Rounded Corners 114">
            <a:extLst>
              <a:ext uri="{FF2B5EF4-FFF2-40B4-BE49-F238E27FC236}">
                <a16:creationId xmlns:a16="http://schemas.microsoft.com/office/drawing/2014/main" id="{AD124C7E-B058-E254-B24E-031B99C5E7D2}"/>
              </a:ext>
            </a:extLst>
          </p:cNvPr>
          <p:cNvSpPr/>
          <p:nvPr/>
        </p:nvSpPr>
        <p:spPr>
          <a:xfrm>
            <a:off x="3918156" y="1614185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76" name="TextBox 121">
            <a:extLst>
              <a:ext uri="{FF2B5EF4-FFF2-40B4-BE49-F238E27FC236}">
                <a16:creationId xmlns:a16="http://schemas.microsoft.com/office/drawing/2014/main" id="{910CA0AE-9E73-77B1-72A4-88639D91EFE1}"/>
              </a:ext>
            </a:extLst>
          </p:cNvPr>
          <p:cNvSpPr txBox="1"/>
          <p:nvPr/>
        </p:nvSpPr>
        <p:spPr>
          <a:xfrm>
            <a:off x="2067934" y="5735003"/>
            <a:ext cx="207029" cy="16232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>
            <a:defPPr>
              <a:defRPr lang="fr-FR"/>
            </a:defPPr>
            <a:lvl1pPr algn="r">
              <a:defRPr sz="1050" b="1"/>
            </a:lvl1pPr>
          </a:lstStyle>
          <a:p>
            <a:endParaRPr lang="en-US" dirty="0"/>
          </a:p>
        </p:txBody>
      </p:sp>
      <p:sp>
        <p:nvSpPr>
          <p:cNvPr id="180" name="TextBox 134">
            <a:extLst>
              <a:ext uri="{FF2B5EF4-FFF2-40B4-BE49-F238E27FC236}">
                <a16:creationId xmlns:a16="http://schemas.microsoft.com/office/drawing/2014/main" id="{33542D49-1A4E-FF15-0ACD-AACE9999E3FC}"/>
              </a:ext>
            </a:extLst>
          </p:cNvPr>
          <p:cNvSpPr txBox="1"/>
          <p:nvPr/>
        </p:nvSpPr>
        <p:spPr>
          <a:xfrm>
            <a:off x="8579784" y="3358558"/>
            <a:ext cx="6591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WINNER</a:t>
            </a:r>
          </a:p>
        </p:txBody>
      </p:sp>
      <p:pic>
        <p:nvPicPr>
          <p:cNvPr id="181" name="Graphic 78" descr="Trophy">
            <a:extLst>
              <a:ext uri="{FF2B5EF4-FFF2-40B4-BE49-F238E27FC236}">
                <a16:creationId xmlns:a16="http://schemas.microsoft.com/office/drawing/2014/main" id="{955908BF-724D-FD37-44B1-6BFEF8404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2490" y="3589244"/>
            <a:ext cx="523875" cy="523875"/>
          </a:xfrm>
          <a:prstGeom prst="rect">
            <a:avLst/>
          </a:prstGeom>
        </p:spPr>
      </p:pic>
      <p:sp>
        <p:nvSpPr>
          <p:cNvPr id="238" name="Rectangle: Rounded Corners 22">
            <a:extLst>
              <a:ext uri="{FF2B5EF4-FFF2-40B4-BE49-F238E27FC236}">
                <a16:creationId xmlns:a16="http://schemas.microsoft.com/office/drawing/2014/main" id="{4E1C6E4E-059F-4058-A59F-14D50E867895}"/>
              </a:ext>
            </a:extLst>
          </p:cNvPr>
          <p:cNvSpPr/>
          <p:nvPr/>
        </p:nvSpPr>
        <p:spPr>
          <a:xfrm>
            <a:off x="8406799" y="4922724"/>
            <a:ext cx="3599345" cy="131162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39" name="textruta 238">
            <a:extLst>
              <a:ext uri="{FF2B5EF4-FFF2-40B4-BE49-F238E27FC236}">
                <a16:creationId xmlns:a16="http://schemas.microsoft.com/office/drawing/2014/main" id="{55ACA8FD-39E8-313F-09AD-436AC5324051}"/>
              </a:ext>
            </a:extLst>
          </p:cNvPr>
          <p:cNvSpPr txBox="1"/>
          <p:nvPr/>
        </p:nvSpPr>
        <p:spPr>
          <a:xfrm>
            <a:off x="8463563" y="5166393"/>
            <a:ext cx="346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1. Anmäl dig senast 30 minuter före spel till tävlingsledningen</a:t>
            </a:r>
          </a:p>
          <a:p>
            <a:r>
              <a:rPr lang="sv-SE" sz="1000" dirty="0"/>
              <a:t>2. Fem minuters </a:t>
            </a:r>
            <a:r>
              <a:rPr lang="sv-SE" sz="1000" dirty="0" err="1"/>
              <a:t>inbollning</a:t>
            </a:r>
            <a:endParaRPr lang="sv-SE" sz="1000" dirty="0"/>
          </a:p>
          <a:p>
            <a:r>
              <a:rPr lang="sv-SE" sz="1000" dirty="0"/>
              <a:t>3. Vid 40-40 spelas ”no </a:t>
            </a:r>
            <a:r>
              <a:rPr lang="sv-SE" sz="1000" dirty="0" err="1"/>
              <a:t>add</a:t>
            </a:r>
            <a:r>
              <a:rPr lang="sv-SE" sz="1000" dirty="0"/>
              <a:t>”</a:t>
            </a:r>
          </a:p>
          <a:p>
            <a:r>
              <a:rPr lang="sv-SE" sz="1000" dirty="0"/>
              <a:t>4. Matcherna spelas i bäst av tre set, tiebreak vid 6-6</a:t>
            </a:r>
          </a:p>
          <a:p>
            <a:r>
              <a:rPr lang="sv-SE" sz="1000" dirty="0"/>
              <a:t>5. Vid 1-1 i set spelas match tiebreak till 10. (2 poängs övervikt)</a:t>
            </a:r>
          </a:p>
          <a:p>
            <a:r>
              <a:rPr lang="sv-SE" sz="1000" dirty="0"/>
              <a:t>  </a:t>
            </a:r>
          </a:p>
        </p:txBody>
      </p:sp>
      <p:sp>
        <p:nvSpPr>
          <p:cNvPr id="48" name="Rectangle: Rounded Corners 99">
            <a:extLst>
              <a:ext uri="{FF2B5EF4-FFF2-40B4-BE49-F238E27FC236}">
                <a16:creationId xmlns:a16="http://schemas.microsoft.com/office/drawing/2014/main" id="{B870128C-63B6-E521-EBFC-C8D957030C4D}"/>
              </a:ext>
            </a:extLst>
          </p:cNvPr>
          <p:cNvSpPr/>
          <p:nvPr/>
        </p:nvSpPr>
        <p:spPr>
          <a:xfrm>
            <a:off x="3918156" y="1602375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Peter </a:t>
            </a:r>
            <a:r>
              <a:rPr lang="en-US" sz="1200" dirty="0" err="1">
                <a:solidFill>
                  <a:schemeClr val="tx1"/>
                </a:solidFill>
              </a:rPr>
              <a:t>Säll</a:t>
            </a:r>
            <a:r>
              <a:rPr lang="en-US" sz="1200" dirty="0">
                <a:solidFill>
                  <a:schemeClr val="tx1"/>
                </a:solidFill>
              </a:rPr>
              <a:t> &amp; Arne </a:t>
            </a:r>
            <a:r>
              <a:rPr lang="en-US" sz="1200" dirty="0" err="1">
                <a:solidFill>
                  <a:schemeClr val="tx1"/>
                </a:solidFill>
              </a:rPr>
              <a:t>Liljemark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6" name="Connector: Elbow 128">
            <a:extLst>
              <a:ext uri="{FF2B5EF4-FFF2-40B4-BE49-F238E27FC236}">
                <a16:creationId xmlns:a16="http://schemas.microsoft.com/office/drawing/2014/main" id="{3ABC4408-2E76-8F74-C05B-C01101593AAD}"/>
              </a:ext>
            </a:extLst>
          </p:cNvPr>
          <p:cNvCxnSpPr>
            <a:cxnSpLocks/>
          </p:cNvCxnSpPr>
          <p:nvPr/>
        </p:nvCxnSpPr>
        <p:spPr>
          <a:xfrm>
            <a:off x="3699040" y="4083708"/>
            <a:ext cx="954418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52">
            <a:extLst>
              <a:ext uri="{FF2B5EF4-FFF2-40B4-BE49-F238E27FC236}">
                <a16:creationId xmlns:a16="http://schemas.microsoft.com/office/drawing/2014/main" id="{FBA3FE65-7379-C4A7-05B2-FC01BF2344FB}"/>
              </a:ext>
            </a:extLst>
          </p:cNvPr>
          <p:cNvSpPr/>
          <p:nvPr/>
        </p:nvSpPr>
        <p:spPr>
          <a:xfrm>
            <a:off x="2274963" y="4604770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Linda Appelberg &amp; Nina </a:t>
            </a:r>
            <a:r>
              <a:rPr lang="en-US" sz="1200" dirty="0" err="1">
                <a:solidFill>
                  <a:schemeClr val="tx1"/>
                </a:solidFill>
              </a:rPr>
              <a:t>Grönhagen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52">
            <a:extLst>
              <a:ext uri="{FF2B5EF4-FFF2-40B4-BE49-F238E27FC236}">
                <a16:creationId xmlns:a16="http://schemas.microsoft.com/office/drawing/2014/main" id="{D0583E72-E025-10DA-0365-EE596584FFFE}"/>
              </a:ext>
            </a:extLst>
          </p:cNvPr>
          <p:cNvSpPr/>
          <p:nvPr/>
        </p:nvSpPr>
        <p:spPr>
          <a:xfrm>
            <a:off x="3918156" y="4246796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52">
            <a:extLst>
              <a:ext uri="{FF2B5EF4-FFF2-40B4-BE49-F238E27FC236}">
                <a16:creationId xmlns:a16="http://schemas.microsoft.com/office/drawing/2014/main" id="{13DD92A1-F586-8E2F-C3BB-226A8A2B4831}"/>
              </a:ext>
            </a:extLst>
          </p:cNvPr>
          <p:cNvSpPr/>
          <p:nvPr/>
        </p:nvSpPr>
        <p:spPr>
          <a:xfrm>
            <a:off x="3964681" y="2909345"/>
            <a:ext cx="1377554" cy="30770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87BC876-4205-96E4-E055-7A3EEE387A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66" y="289880"/>
            <a:ext cx="1135380" cy="10217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Connector: Elbow 127">
            <a:extLst>
              <a:ext uri="{FF2B5EF4-FFF2-40B4-BE49-F238E27FC236}">
                <a16:creationId xmlns:a16="http://schemas.microsoft.com/office/drawing/2014/main" id="{B9E55268-67CD-7733-80DA-5E9C692176D5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3699658" y="4554502"/>
            <a:ext cx="907275" cy="237516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Elbow 127">
            <a:extLst>
              <a:ext uri="{FF2B5EF4-FFF2-40B4-BE49-F238E27FC236}">
                <a16:creationId xmlns:a16="http://schemas.microsoft.com/office/drawing/2014/main" id="{F8A2B500-8C0C-0626-CCF1-BB6AE3B16D66}"/>
              </a:ext>
            </a:extLst>
          </p:cNvPr>
          <p:cNvCxnSpPr>
            <a:cxnSpLocks/>
          </p:cNvCxnSpPr>
          <p:nvPr/>
        </p:nvCxnSpPr>
        <p:spPr>
          <a:xfrm flipV="1">
            <a:off x="3612217" y="3264375"/>
            <a:ext cx="954418" cy="132019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127">
            <a:extLst>
              <a:ext uri="{FF2B5EF4-FFF2-40B4-BE49-F238E27FC236}">
                <a16:creationId xmlns:a16="http://schemas.microsoft.com/office/drawing/2014/main" id="{DA4E2E5D-F769-F05E-7446-3F31BB35812E}"/>
              </a:ext>
            </a:extLst>
          </p:cNvPr>
          <p:cNvCxnSpPr>
            <a:cxnSpLocks/>
            <a:endCxn id="119" idx="2"/>
          </p:cNvCxnSpPr>
          <p:nvPr/>
        </p:nvCxnSpPr>
        <p:spPr>
          <a:xfrm flipV="1">
            <a:off x="5393548" y="5039572"/>
            <a:ext cx="806562" cy="483612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28">
            <a:extLst>
              <a:ext uri="{FF2B5EF4-FFF2-40B4-BE49-F238E27FC236}">
                <a16:creationId xmlns:a16="http://schemas.microsoft.com/office/drawing/2014/main" id="{956FCCB5-1F3B-4DD0-2023-8029823F683B}"/>
              </a:ext>
            </a:extLst>
          </p:cNvPr>
          <p:cNvCxnSpPr>
            <a:cxnSpLocks/>
            <a:endCxn id="119" idx="0"/>
          </p:cNvCxnSpPr>
          <p:nvPr/>
        </p:nvCxnSpPr>
        <p:spPr>
          <a:xfrm>
            <a:off x="5245692" y="4400649"/>
            <a:ext cx="954418" cy="331217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28">
            <a:extLst>
              <a:ext uri="{FF2B5EF4-FFF2-40B4-BE49-F238E27FC236}">
                <a16:creationId xmlns:a16="http://schemas.microsoft.com/office/drawing/2014/main" id="{2419A218-E2A2-E1C5-4162-90D14A77D547}"/>
              </a:ext>
            </a:extLst>
          </p:cNvPr>
          <p:cNvCxnSpPr>
            <a:cxnSpLocks/>
          </p:cNvCxnSpPr>
          <p:nvPr/>
        </p:nvCxnSpPr>
        <p:spPr>
          <a:xfrm>
            <a:off x="3612217" y="2821208"/>
            <a:ext cx="954418" cy="15791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27">
            <a:extLst>
              <a:ext uri="{FF2B5EF4-FFF2-40B4-BE49-F238E27FC236}">
                <a16:creationId xmlns:a16="http://schemas.microsoft.com/office/drawing/2014/main" id="{B589718C-2D4F-D879-DCAF-8717FBB07846}"/>
              </a:ext>
            </a:extLst>
          </p:cNvPr>
          <p:cNvCxnSpPr>
            <a:cxnSpLocks/>
          </p:cNvCxnSpPr>
          <p:nvPr/>
        </p:nvCxnSpPr>
        <p:spPr>
          <a:xfrm flipV="1">
            <a:off x="5344629" y="2579402"/>
            <a:ext cx="806562" cy="483612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677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42A760B-F0E1-4DBD-83E3-B38924BA8B1C}"/>
              </a:ext>
            </a:extLst>
          </p:cNvPr>
          <p:cNvSpPr/>
          <p:nvPr/>
        </p:nvSpPr>
        <p:spPr>
          <a:xfrm>
            <a:off x="5955626" y="2107173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E3C0FCE-AD92-4454-A591-4590687E4791}"/>
              </a:ext>
            </a:extLst>
          </p:cNvPr>
          <p:cNvSpPr/>
          <p:nvPr/>
        </p:nvSpPr>
        <p:spPr>
          <a:xfrm>
            <a:off x="5955626" y="4537798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1FA6E9D7-FA84-43C1-BC70-6804EC2BAAF5}"/>
              </a:ext>
            </a:extLst>
          </p:cNvPr>
          <p:cNvCxnSpPr>
            <a:cxnSpLocks/>
            <a:stCxn id="23" idx="0"/>
            <a:endCxn id="115" idx="3"/>
          </p:cNvCxnSpPr>
          <p:nvPr/>
        </p:nvCxnSpPr>
        <p:spPr>
          <a:xfrm rot="16200000" flipV="1">
            <a:off x="5967181" y="1429951"/>
            <a:ext cx="450045" cy="904400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BB4F06D6-A1AE-4940-B5BB-A6296163DF29}"/>
              </a:ext>
            </a:extLst>
          </p:cNvPr>
          <p:cNvCxnSpPr>
            <a:cxnSpLocks/>
            <a:stCxn id="112" idx="3"/>
            <a:endCxn id="23" idx="2"/>
          </p:cNvCxnSpPr>
          <p:nvPr/>
        </p:nvCxnSpPr>
        <p:spPr>
          <a:xfrm flipV="1">
            <a:off x="5740003" y="2407042"/>
            <a:ext cx="904400" cy="457721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2C370C66-AEF0-47D5-819D-AE2D2D72F587}"/>
              </a:ext>
            </a:extLst>
          </p:cNvPr>
          <p:cNvCxnSpPr>
            <a:cxnSpLocks/>
            <a:stCxn id="114" idx="3"/>
            <a:endCxn id="53" idx="2"/>
          </p:cNvCxnSpPr>
          <p:nvPr/>
        </p:nvCxnSpPr>
        <p:spPr>
          <a:xfrm flipV="1">
            <a:off x="5740003" y="4837667"/>
            <a:ext cx="904400" cy="457721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8C3ADB3C-A3C2-485D-9ABF-E11FE9EAA360}"/>
              </a:ext>
            </a:extLst>
          </p:cNvPr>
          <p:cNvCxnSpPr>
            <a:cxnSpLocks/>
            <a:stCxn id="113" idx="3"/>
            <a:endCxn id="53" idx="0"/>
          </p:cNvCxnSpPr>
          <p:nvPr/>
        </p:nvCxnSpPr>
        <p:spPr>
          <a:xfrm>
            <a:off x="5740003" y="4080076"/>
            <a:ext cx="904400" cy="457720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4AB11527-0C90-4E90-8671-8780A5851B69}"/>
              </a:ext>
            </a:extLst>
          </p:cNvPr>
          <p:cNvSpPr/>
          <p:nvPr/>
        </p:nvSpPr>
        <p:spPr>
          <a:xfrm>
            <a:off x="8086766" y="3228494"/>
            <a:ext cx="1377554" cy="29986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D2721096-41B5-49F6-BF02-B578E58CC074}"/>
              </a:ext>
            </a:extLst>
          </p:cNvPr>
          <p:cNvCxnSpPr>
            <a:cxnSpLocks/>
            <a:stCxn id="53" idx="3"/>
            <a:endCxn id="68" idx="1"/>
          </p:cNvCxnSpPr>
          <p:nvPr/>
        </p:nvCxnSpPr>
        <p:spPr>
          <a:xfrm flipV="1">
            <a:off x="7333180" y="3378429"/>
            <a:ext cx="753586" cy="1309304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DEBEA29C-49A0-4273-8291-70116E91A201}"/>
              </a:ext>
            </a:extLst>
          </p:cNvPr>
          <p:cNvCxnSpPr>
            <a:cxnSpLocks/>
            <a:stCxn id="68" idx="1"/>
            <a:endCxn id="23" idx="3"/>
          </p:cNvCxnSpPr>
          <p:nvPr/>
        </p:nvCxnSpPr>
        <p:spPr>
          <a:xfrm rot="10800000">
            <a:off x="7333180" y="2257109"/>
            <a:ext cx="753586" cy="1121321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A8B4B108-97B9-48CC-A09E-39D93D522D3B}"/>
              </a:ext>
            </a:extLst>
          </p:cNvPr>
          <p:cNvSpPr/>
          <p:nvPr/>
        </p:nvSpPr>
        <p:spPr>
          <a:xfrm>
            <a:off x="2719254" y="3626314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Johan </a:t>
            </a:r>
            <a:r>
              <a:rPr lang="en-US" sz="1200" dirty="0" err="1">
                <a:solidFill>
                  <a:schemeClr val="tx1"/>
                </a:solidFill>
              </a:rPr>
              <a:t>Dabrosin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486C355A-5D93-45AD-82E4-BFDFBCAA31EE}"/>
              </a:ext>
            </a:extLst>
          </p:cNvPr>
          <p:cNvSpPr/>
          <p:nvPr/>
        </p:nvSpPr>
        <p:spPr>
          <a:xfrm>
            <a:off x="2719254" y="4233970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D22FB072-302C-437B-BAEA-1665E2671C36}"/>
              </a:ext>
            </a:extLst>
          </p:cNvPr>
          <p:cNvSpPr/>
          <p:nvPr/>
        </p:nvSpPr>
        <p:spPr>
          <a:xfrm>
            <a:off x="4362449" y="2714830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FD66DB89-C7FB-4E16-B0D3-7B44BF8DB5F6}"/>
              </a:ext>
            </a:extLst>
          </p:cNvPr>
          <p:cNvSpPr/>
          <p:nvPr/>
        </p:nvSpPr>
        <p:spPr>
          <a:xfrm>
            <a:off x="4362449" y="3930142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C3F1BC1F-0395-4F1E-AEF9-16A17854DC58}"/>
              </a:ext>
            </a:extLst>
          </p:cNvPr>
          <p:cNvSpPr/>
          <p:nvPr/>
        </p:nvSpPr>
        <p:spPr>
          <a:xfrm>
            <a:off x="4362449" y="5145453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2C738E9C-DB77-40F4-B73E-37167AF7B48C}"/>
              </a:ext>
            </a:extLst>
          </p:cNvPr>
          <p:cNvSpPr/>
          <p:nvPr/>
        </p:nvSpPr>
        <p:spPr>
          <a:xfrm>
            <a:off x="4362449" y="1491599"/>
            <a:ext cx="137755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E0AFB781-8E3D-42C1-A1EC-D9889F2AEECD}"/>
              </a:ext>
            </a:extLst>
          </p:cNvPr>
          <p:cNvCxnSpPr>
            <a:cxnSpLocks/>
            <a:stCxn id="98" idx="3"/>
            <a:endCxn id="113" idx="0"/>
          </p:cNvCxnSpPr>
          <p:nvPr/>
        </p:nvCxnSpPr>
        <p:spPr>
          <a:xfrm>
            <a:off x="4096808" y="3776247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ctor: Elbow 130">
            <a:extLst>
              <a:ext uri="{FF2B5EF4-FFF2-40B4-BE49-F238E27FC236}">
                <a16:creationId xmlns:a16="http://schemas.microsoft.com/office/drawing/2014/main" id="{AD6657E1-F2FE-400C-B26F-DB86DF8BCFCB}"/>
              </a:ext>
            </a:extLst>
          </p:cNvPr>
          <p:cNvCxnSpPr>
            <a:cxnSpLocks/>
            <a:stCxn id="101" idx="3"/>
            <a:endCxn id="113" idx="2"/>
          </p:cNvCxnSpPr>
          <p:nvPr/>
        </p:nvCxnSpPr>
        <p:spPr>
          <a:xfrm flipV="1">
            <a:off x="4096808" y="4230010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884596B2-3D5B-4993-9914-B200F03E9212}"/>
              </a:ext>
            </a:extLst>
          </p:cNvPr>
          <p:cNvSpPr txBox="1"/>
          <p:nvPr/>
        </p:nvSpPr>
        <p:spPr>
          <a:xfrm>
            <a:off x="6198610" y="3337842"/>
            <a:ext cx="89159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FINAL GAME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BB2E11B-0ADC-44AF-A600-7E1078FCA77F}"/>
              </a:ext>
            </a:extLst>
          </p:cNvPr>
          <p:cNvSpPr txBox="1"/>
          <p:nvPr/>
        </p:nvSpPr>
        <p:spPr>
          <a:xfrm>
            <a:off x="8463563" y="3645074"/>
            <a:ext cx="6591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WINNER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315900-7E88-4BBD-AA54-F1EF1A853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solidFill>
                  <a:srgbClr val="0070C0"/>
                </a:solidFill>
                <a:latin typeface="+mn-lt"/>
              </a:rPr>
              <a:t>VETERAN SINGEL 2026</a:t>
            </a:r>
          </a:p>
        </p:txBody>
      </p:sp>
      <p:pic>
        <p:nvPicPr>
          <p:cNvPr id="92" name="Graphic 91" descr="Trophy">
            <a:extLst>
              <a:ext uri="{FF2B5EF4-FFF2-40B4-BE49-F238E27FC236}">
                <a16:creationId xmlns:a16="http://schemas.microsoft.com/office/drawing/2014/main" id="{3FFB31DB-5FDE-4FC8-ADC9-D20F2D949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4031" y="2843404"/>
            <a:ext cx="523875" cy="523875"/>
          </a:xfrm>
          <a:prstGeom prst="rect">
            <a:avLst/>
          </a:prstGeom>
        </p:spPr>
      </p:pic>
      <p:sp>
        <p:nvSpPr>
          <p:cNvPr id="116" name="Rectangle: Rounded Corners 22">
            <a:extLst>
              <a:ext uri="{FF2B5EF4-FFF2-40B4-BE49-F238E27FC236}">
                <a16:creationId xmlns:a16="http://schemas.microsoft.com/office/drawing/2014/main" id="{D8FF7D4A-EF54-F545-9B2C-91BC889FCC11}"/>
              </a:ext>
            </a:extLst>
          </p:cNvPr>
          <p:cNvSpPr/>
          <p:nvPr/>
        </p:nvSpPr>
        <p:spPr>
          <a:xfrm>
            <a:off x="8406799" y="4922724"/>
            <a:ext cx="3599345" cy="131162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17" name="textruta 116">
            <a:extLst>
              <a:ext uri="{FF2B5EF4-FFF2-40B4-BE49-F238E27FC236}">
                <a16:creationId xmlns:a16="http://schemas.microsoft.com/office/drawing/2014/main" id="{0517A34A-EAEB-BC48-BDEB-3646FB1F3C3F}"/>
              </a:ext>
            </a:extLst>
          </p:cNvPr>
          <p:cNvSpPr txBox="1"/>
          <p:nvPr/>
        </p:nvSpPr>
        <p:spPr>
          <a:xfrm>
            <a:off x="8463563" y="5166393"/>
            <a:ext cx="346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1. Anmäl dig senast 30 minuter före spel till tävlingsledningen</a:t>
            </a:r>
          </a:p>
          <a:p>
            <a:r>
              <a:rPr lang="sv-SE" sz="1000" dirty="0"/>
              <a:t>2. Fem minuters </a:t>
            </a:r>
            <a:r>
              <a:rPr lang="sv-SE" sz="1000" dirty="0" err="1"/>
              <a:t>inbollning</a:t>
            </a:r>
            <a:endParaRPr lang="sv-SE" sz="1000" dirty="0"/>
          </a:p>
          <a:p>
            <a:r>
              <a:rPr lang="sv-SE" sz="1000" dirty="0"/>
              <a:t>3. Vid 40-40 spelas ”no </a:t>
            </a:r>
            <a:r>
              <a:rPr lang="sv-SE" sz="1000" dirty="0" err="1"/>
              <a:t>add</a:t>
            </a:r>
            <a:r>
              <a:rPr lang="sv-SE" sz="1000" dirty="0"/>
              <a:t>”</a:t>
            </a:r>
          </a:p>
          <a:p>
            <a:r>
              <a:rPr lang="sv-SE" sz="1000" dirty="0"/>
              <a:t>4. Matcherna spelas i bäst av tre set, tiebreak vid 6-6</a:t>
            </a:r>
          </a:p>
          <a:p>
            <a:r>
              <a:rPr lang="sv-SE" sz="1000" dirty="0"/>
              <a:t>5. Vid 1-1 i set spelas match tiebreak till 10. (2 poängs övervikt)</a:t>
            </a:r>
          </a:p>
          <a:p>
            <a:r>
              <a:rPr lang="sv-SE" sz="1000" dirty="0"/>
              <a:t>  </a:t>
            </a:r>
          </a:p>
        </p:txBody>
      </p:sp>
      <p:sp>
        <p:nvSpPr>
          <p:cNvPr id="27" name="Rectangle: Rounded Corners 97">
            <a:extLst>
              <a:ext uri="{FF2B5EF4-FFF2-40B4-BE49-F238E27FC236}">
                <a16:creationId xmlns:a16="http://schemas.microsoft.com/office/drawing/2014/main" id="{68E0E882-D177-AD4D-A6B4-35CEB2E77BC4}"/>
              </a:ext>
            </a:extLst>
          </p:cNvPr>
          <p:cNvSpPr/>
          <p:nvPr/>
        </p:nvSpPr>
        <p:spPr>
          <a:xfrm>
            <a:off x="2707396" y="1009623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Arne </a:t>
            </a:r>
            <a:r>
              <a:rPr lang="en-US" sz="1200" dirty="0" err="1">
                <a:solidFill>
                  <a:schemeClr val="tx1"/>
                </a:solidFill>
              </a:rPr>
              <a:t>Liljemark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8" name="Rectangle: Rounded Corners 97">
            <a:extLst>
              <a:ext uri="{FF2B5EF4-FFF2-40B4-BE49-F238E27FC236}">
                <a16:creationId xmlns:a16="http://schemas.microsoft.com/office/drawing/2014/main" id="{43E1147D-F48D-4043-B0F9-99D93A954921}"/>
              </a:ext>
            </a:extLst>
          </p:cNvPr>
          <p:cNvSpPr/>
          <p:nvPr/>
        </p:nvSpPr>
        <p:spPr>
          <a:xfrm>
            <a:off x="2719254" y="1805647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Magnus </a:t>
            </a:r>
            <a:r>
              <a:rPr lang="en-US" sz="1200" dirty="0" err="1">
                <a:solidFill>
                  <a:schemeClr val="tx1"/>
                </a:solidFill>
              </a:rPr>
              <a:t>Segerfors</a:t>
            </a:r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9" name="Rectangle: Rounded Corners 97">
            <a:extLst>
              <a:ext uri="{FF2B5EF4-FFF2-40B4-BE49-F238E27FC236}">
                <a16:creationId xmlns:a16="http://schemas.microsoft.com/office/drawing/2014/main" id="{60EB8904-8D29-224F-BEED-B8550B900534}"/>
              </a:ext>
            </a:extLst>
          </p:cNvPr>
          <p:cNvSpPr/>
          <p:nvPr/>
        </p:nvSpPr>
        <p:spPr>
          <a:xfrm>
            <a:off x="2707396" y="2521280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: Rounded Corners 97">
            <a:extLst>
              <a:ext uri="{FF2B5EF4-FFF2-40B4-BE49-F238E27FC236}">
                <a16:creationId xmlns:a16="http://schemas.microsoft.com/office/drawing/2014/main" id="{BC92D89A-DD4A-6A4B-999B-F2DB15C520D8}"/>
              </a:ext>
            </a:extLst>
          </p:cNvPr>
          <p:cNvSpPr/>
          <p:nvPr/>
        </p:nvSpPr>
        <p:spPr>
          <a:xfrm>
            <a:off x="2725248" y="3078559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Per Jacobsen</a:t>
            </a:r>
          </a:p>
        </p:txBody>
      </p:sp>
      <p:sp>
        <p:nvSpPr>
          <p:cNvPr id="31" name="Rectangle: Rounded Corners 97">
            <a:extLst>
              <a:ext uri="{FF2B5EF4-FFF2-40B4-BE49-F238E27FC236}">
                <a16:creationId xmlns:a16="http://schemas.microsoft.com/office/drawing/2014/main" id="{AD1AFD9A-C334-0A4D-8A4A-89F0A34C8C3F}"/>
              </a:ext>
            </a:extLst>
          </p:cNvPr>
          <p:cNvSpPr/>
          <p:nvPr/>
        </p:nvSpPr>
        <p:spPr>
          <a:xfrm>
            <a:off x="2715692" y="4866524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Martin </a:t>
            </a:r>
            <a:r>
              <a:rPr lang="en-US" sz="1200" dirty="0" err="1">
                <a:solidFill>
                  <a:schemeClr val="tx1"/>
                </a:solidFill>
              </a:rPr>
              <a:t>Ramström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2" name="Rectangle: Rounded Corners 97">
            <a:extLst>
              <a:ext uri="{FF2B5EF4-FFF2-40B4-BE49-F238E27FC236}">
                <a16:creationId xmlns:a16="http://schemas.microsoft.com/office/drawing/2014/main" id="{BBED9665-6ABC-2D49-A643-DC9167EFF75A}"/>
              </a:ext>
            </a:extLst>
          </p:cNvPr>
          <p:cNvSpPr/>
          <p:nvPr/>
        </p:nvSpPr>
        <p:spPr>
          <a:xfrm>
            <a:off x="2725248" y="5524289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Jens Rundquist</a:t>
            </a:r>
          </a:p>
        </p:txBody>
      </p:sp>
      <p:cxnSp>
        <p:nvCxnSpPr>
          <p:cNvPr id="33" name="Connector: Elbow 123">
            <a:extLst>
              <a:ext uri="{FF2B5EF4-FFF2-40B4-BE49-F238E27FC236}">
                <a16:creationId xmlns:a16="http://schemas.microsoft.com/office/drawing/2014/main" id="{AA986FBC-143C-604D-8D8A-09C06E3A395F}"/>
              </a:ext>
            </a:extLst>
          </p:cNvPr>
          <p:cNvCxnSpPr>
            <a:cxnSpLocks/>
          </p:cNvCxnSpPr>
          <p:nvPr/>
        </p:nvCxnSpPr>
        <p:spPr>
          <a:xfrm>
            <a:off x="4102802" y="2573592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123">
            <a:extLst>
              <a:ext uri="{FF2B5EF4-FFF2-40B4-BE49-F238E27FC236}">
                <a16:creationId xmlns:a16="http://schemas.microsoft.com/office/drawing/2014/main" id="{F7A6846B-DBF6-A948-84B7-7412CFE1DECD}"/>
              </a:ext>
            </a:extLst>
          </p:cNvPr>
          <p:cNvCxnSpPr>
            <a:cxnSpLocks/>
          </p:cNvCxnSpPr>
          <p:nvPr/>
        </p:nvCxnSpPr>
        <p:spPr>
          <a:xfrm>
            <a:off x="4081400" y="1173703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130">
            <a:extLst>
              <a:ext uri="{FF2B5EF4-FFF2-40B4-BE49-F238E27FC236}">
                <a16:creationId xmlns:a16="http://schemas.microsoft.com/office/drawing/2014/main" id="{734D8826-ADEC-A446-93F7-0A196F97D588}"/>
              </a:ext>
            </a:extLst>
          </p:cNvPr>
          <p:cNvCxnSpPr>
            <a:cxnSpLocks/>
          </p:cNvCxnSpPr>
          <p:nvPr/>
        </p:nvCxnSpPr>
        <p:spPr>
          <a:xfrm flipV="1">
            <a:off x="4106120" y="5479013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130">
            <a:extLst>
              <a:ext uri="{FF2B5EF4-FFF2-40B4-BE49-F238E27FC236}">
                <a16:creationId xmlns:a16="http://schemas.microsoft.com/office/drawing/2014/main" id="{124A70B8-FEDF-2543-9ADC-54B7DF3F351B}"/>
              </a:ext>
            </a:extLst>
          </p:cNvPr>
          <p:cNvCxnSpPr>
            <a:cxnSpLocks/>
          </p:cNvCxnSpPr>
          <p:nvPr/>
        </p:nvCxnSpPr>
        <p:spPr>
          <a:xfrm flipV="1">
            <a:off x="4102802" y="3074262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130">
            <a:extLst>
              <a:ext uri="{FF2B5EF4-FFF2-40B4-BE49-F238E27FC236}">
                <a16:creationId xmlns:a16="http://schemas.microsoft.com/office/drawing/2014/main" id="{BB48E515-18B8-2647-9123-945D7DE388DF}"/>
              </a:ext>
            </a:extLst>
          </p:cNvPr>
          <p:cNvCxnSpPr>
            <a:cxnSpLocks/>
          </p:cNvCxnSpPr>
          <p:nvPr/>
        </p:nvCxnSpPr>
        <p:spPr>
          <a:xfrm flipV="1">
            <a:off x="4102802" y="1796700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123">
            <a:extLst>
              <a:ext uri="{FF2B5EF4-FFF2-40B4-BE49-F238E27FC236}">
                <a16:creationId xmlns:a16="http://schemas.microsoft.com/office/drawing/2014/main" id="{9865C275-C9F3-EB48-A40D-EDD4DBE08BAD}"/>
              </a:ext>
            </a:extLst>
          </p:cNvPr>
          <p:cNvCxnSpPr>
            <a:cxnSpLocks/>
          </p:cNvCxnSpPr>
          <p:nvPr/>
        </p:nvCxnSpPr>
        <p:spPr>
          <a:xfrm>
            <a:off x="4102802" y="5001898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114">
            <a:extLst>
              <a:ext uri="{FF2B5EF4-FFF2-40B4-BE49-F238E27FC236}">
                <a16:creationId xmlns:a16="http://schemas.microsoft.com/office/drawing/2014/main" id="{C0F3F2C1-21D2-7633-3FB1-E0A5A359A22B}"/>
              </a:ext>
            </a:extLst>
          </p:cNvPr>
          <p:cNvSpPr/>
          <p:nvPr/>
        </p:nvSpPr>
        <p:spPr>
          <a:xfrm>
            <a:off x="796296" y="2239478"/>
            <a:ext cx="137755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Hans Christian Deter</a:t>
            </a:r>
          </a:p>
        </p:txBody>
      </p:sp>
      <p:sp>
        <p:nvSpPr>
          <p:cNvPr id="5" name="Rectangle: Rounded Corners 114">
            <a:extLst>
              <a:ext uri="{FF2B5EF4-FFF2-40B4-BE49-F238E27FC236}">
                <a16:creationId xmlns:a16="http://schemas.microsoft.com/office/drawing/2014/main" id="{F7967E9C-7313-6ED6-377B-712E52A4C1AD}"/>
              </a:ext>
            </a:extLst>
          </p:cNvPr>
          <p:cNvSpPr/>
          <p:nvPr/>
        </p:nvSpPr>
        <p:spPr>
          <a:xfrm>
            <a:off x="796296" y="2843404"/>
            <a:ext cx="1377554" cy="3310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Fredrik </a:t>
            </a:r>
            <a:r>
              <a:rPr lang="en-US" sz="1000" dirty="0" err="1">
                <a:solidFill>
                  <a:schemeClr val="tx1"/>
                </a:solidFill>
              </a:rPr>
              <a:t>Wesslau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112">
            <a:extLst>
              <a:ext uri="{FF2B5EF4-FFF2-40B4-BE49-F238E27FC236}">
                <a16:creationId xmlns:a16="http://schemas.microsoft.com/office/drawing/2014/main" id="{0FBAD0FB-1629-723A-90E4-A8F6CDB87BD0}"/>
              </a:ext>
            </a:extLst>
          </p:cNvPr>
          <p:cNvSpPr/>
          <p:nvPr/>
        </p:nvSpPr>
        <p:spPr>
          <a:xfrm>
            <a:off x="796296" y="3930141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Frederic </a:t>
            </a:r>
            <a:r>
              <a:rPr lang="en-US" sz="1200" dirty="0" err="1">
                <a:solidFill>
                  <a:schemeClr val="tx1"/>
                </a:solidFill>
              </a:rPr>
              <a:t>Bellison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112">
            <a:extLst>
              <a:ext uri="{FF2B5EF4-FFF2-40B4-BE49-F238E27FC236}">
                <a16:creationId xmlns:a16="http://schemas.microsoft.com/office/drawing/2014/main" id="{463809B9-D48D-0BF7-3E5A-6D121B29D3B1}"/>
              </a:ext>
            </a:extLst>
          </p:cNvPr>
          <p:cNvSpPr/>
          <p:nvPr/>
        </p:nvSpPr>
        <p:spPr>
          <a:xfrm>
            <a:off x="819128" y="4533839"/>
            <a:ext cx="1377554" cy="2998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Hans Elker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0EF08BF-85A6-D0A9-90E4-E98597A8E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24" y="329066"/>
            <a:ext cx="1135380" cy="10217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Connector: Elbow 123">
            <a:extLst>
              <a:ext uri="{FF2B5EF4-FFF2-40B4-BE49-F238E27FC236}">
                <a16:creationId xmlns:a16="http://schemas.microsoft.com/office/drawing/2014/main" id="{B1532A63-8384-BC4E-C47D-860DB2C0C553}"/>
              </a:ext>
            </a:extLst>
          </p:cNvPr>
          <p:cNvCxnSpPr>
            <a:cxnSpLocks/>
          </p:cNvCxnSpPr>
          <p:nvPr/>
        </p:nvCxnSpPr>
        <p:spPr>
          <a:xfrm>
            <a:off x="2173850" y="2409845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123">
            <a:extLst>
              <a:ext uri="{FF2B5EF4-FFF2-40B4-BE49-F238E27FC236}">
                <a16:creationId xmlns:a16="http://schemas.microsoft.com/office/drawing/2014/main" id="{8A354D78-BB3B-B464-A60D-05EE343D4BB8}"/>
              </a:ext>
            </a:extLst>
          </p:cNvPr>
          <p:cNvCxnSpPr>
            <a:cxnSpLocks/>
          </p:cNvCxnSpPr>
          <p:nvPr/>
        </p:nvCxnSpPr>
        <p:spPr>
          <a:xfrm>
            <a:off x="2134234" y="4078096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130">
            <a:extLst>
              <a:ext uri="{FF2B5EF4-FFF2-40B4-BE49-F238E27FC236}">
                <a16:creationId xmlns:a16="http://schemas.microsoft.com/office/drawing/2014/main" id="{E13D9F89-4442-8346-B4FF-8DAFDB182A77}"/>
              </a:ext>
            </a:extLst>
          </p:cNvPr>
          <p:cNvCxnSpPr>
            <a:cxnSpLocks/>
          </p:cNvCxnSpPr>
          <p:nvPr/>
        </p:nvCxnSpPr>
        <p:spPr>
          <a:xfrm flipV="1">
            <a:off x="2173850" y="2834920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30">
            <a:extLst>
              <a:ext uri="{FF2B5EF4-FFF2-40B4-BE49-F238E27FC236}">
                <a16:creationId xmlns:a16="http://schemas.microsoft.com/office/drawing/2014/main" id="{E185AFD2-B278-76F7-666E-9C288E5C2F26}"/>
              </a:ext>
            </a:extLst>
          </p:cNvPr>
          <p:cNvCxnSpPr>
            <a:cxnSpLocks/>
          </p:cNvCxnSpPr>
          <p:nvPr/>
        </p:nvCxnSpPr>
        <p:spPr>
          <a:xfrm flipV="1">
            <a:off x="2156490" y="4533682"/>
            <a:ext cx="954418" cy="15389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168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15900-7E88-4BBD-AA54-F1EF1A853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solidFill>
                  <a:srgbClr val="0070C0"/>
                </a:solidFill>
                <a:latin typeface="+mn-lt"/>
              </a:rPr>
              <a:t>MIXED DUBBEL 2026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459" name="Title 2">
            <a:extLst>
              <a:ext uri="{FF2B5EF4-FFF2-40B4-BE49-F238E27FC236}">
                <a16:creationId xmlns:a16="http://schemas.microsoft.com/office/drawing/2014/main" id="{E3236D05-AC1E-AA41-B917-301150003890}"/>
              </a:ext>
            </a:extLst>
          </p:cNvPr>
          <p:cNvSpPr txBox="1">
            <a:spLocks/>
          </p:cNvSpPr>
          <p:nvPr/>
        </p:nvSpPr>
        <p:spPr>
          <a:xfrm>
            <a:off x="1391726" y="304508"/>
            <a:ext cx="9408551" cy="585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2F3A46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200" dirty="0"/>
          </a:p>
        </p:txBody>
      </p:sp>
      <p:sp>
        <p:nvSpPr>
          <p:cNvPr id="168" name="Rectangle: Rounded Corners 22">
            <a:extLst>
              <a:ext uri="{FF2B5EF4-FFF2-40B4-BE49-F238E27FC236}">
                <a16:creationId xmlns:a16="http://schemas.microsoft.com/office/drawing/2014/main" id="{ABE7FAB2-9F04-8E46-9441-88F47288E3AE}"/>
              </a:ext>
            </a:extLst>
          </p:cNvPr>
          <p:cNvSpPr/>
          <p:nvPr/>
        </p:nvSpPr>
        <p:spPr>
          <a:xfrm>
            <a:off x="3040214" y="836556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Ebba &amp; Christopher M</a:t>
            </a:r>
          </a:p>
        </p:txBody>
      </p:sp>
      <p:sp>
        <p:nvSpPr>
          <p:cNvPr id="174" name="Rectangle: Rounded Corners 67">
            <a:extLst>
              <a:ext uri="{FF2B5EF4-FFF2-40B4-BE49-F238E27FC236}">
                <a16:creationId xmlns:a16="http://schemas.microsoft.com/office/drawing/2014/main" id="{63560729-F254-AF4F-BB64-B0A28EC42CD5}"/>
              </a:ext>
            </a:extLst>
          </p:cNvPr>
          <p:cNvSpPr/>
          <p:nvPr/>
        </p:nvSpPr>
        <p:spPr>
          <a:xfrm>
            <a:off x="7752834" y="2902359"/>
            <a:ext cx="2162889" cy="59340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25" name="TextBox 103">
            <a:extLst>
              <a:ext uri="{FF2B5EF4-FFF2-40B4-BE49-F238E27FC236}">
                <a16:creationId xmlns:a16="http://schemas.microsoft.com/office/drawing/2014/main" id="{7AE47EF2-E4D2-9A4E-9A95-C6C187EFC910}"/>
              </a:ext>
            </a:extLst>
          </p:cNvPr>
          <p:cNvSpPr txBox="1"/>
          <p:nvPr/>
        </p:nvSpPr>
        <p:spPr>
          <a:xfrm>
            <a:off x="9247151" y="3485478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WINNER</a:t>
            </a:r>
          </a:p>
        </p:txBody>
      </p:sp>
      <p:pic>
        <p:nvPicPr>
          <p:cNvPr id="240" name="Graphic 136" descr="Trophy">
            <a:extLst>
              <a:ext uri="{FF2B5EF4-FFF2-40B4-BE49-F238E27FC236}">
                <a16:creationId xmlns:a16="http://schemas.microsoft.com/office/drawing/2014/main" id="{54264072-01D3-2D40-A2E5-5A2073F4B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5373" y="2906408"/>
            <a:ext cx="523875" cy="523875"/>
          </a:xfrm>
          <a:prstGeom prst="rect">
            <a:avLst/>
          </a:prstGeom>
        </p:spPr>
      </p:pic>
      <p:sp>
        <p:nvSpPr>
          <p:cNvPr id="44" name="Rectangle: Rounded Corners 97">
            <a:extLst>
              <a:ext uri="{FF2B5EF4-FFF2-40B4-BE49-F238E27FC236}">
                <a16:creationId xmlns:a16="http://schemas.microsoft.com/office/drawing/2014/main" id="{3EC03FCB-5CB9-E847-B093-0F53E2E8DA89}"/>
              </a:ext>
            </a:extLst>
          </p:cNvPr>
          <p:cNvSpPr/>
          <p:nvPr/>
        </p:nvSpPr>
        <p:spPr>
          <a:xfrm>
            <a:off x="637028" y="2044398"/>
            <a:ext cx="2168796" cy="25727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 Wolff &amp; Peter Ferber</a:t>
            </a:r>
          </a:p>
        </p:txBody>
      </p:sp>
      <p:sp>
        <p:nvSpPr>
          <p:cNvPr id="45" name="Rectangle: Rounded Corners 100">
            <a:extLst>
              <a:ext uri="{FF2B5EF4-FFF2-40B4-BE49-F238E27FC236}">
                <a16:creationId xmlns:a16="http://schemas.microsoft.com/office/drawing/2014/main" id="{5B7DC282-49A0-B145-B4DC-10C689B20758}"/>
              </a:ext>
            </a:extLst>
          </p:cNvPr>
          <p:cNvSpPr/>
          <p:nvPr/>
        </p:nvSpPr>
        <p:spPr>
          <a:xfrm>
            <a:off x="628365" y="2505264"/>
            <a:ext cx="2168796" cy="26616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Clara Herngren &amp; Peter </a:t>
            </a:r>
            <a:r>
              <a:rPr lang="en-US" sz="1200" dirty="0" err="1">
                <a:solidFill>
                  <a:schemeClr val="tx1"/>
                </a:solidFill>
              </a:rPr>
              <a:t>Säll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Rectangle: Rounded Corners 97">
            <a:extLst>
              <a:ext uri="{FF2B5EF4-FFF2-40B4-BE49-F238E27FC236}">
                <a16:creationId xmlns:a16="http://schemas.microsoft.com/office/drawing/2014/main" id="{06BAEB77-5A56-F948-A3DB-88BDC6C8D490}"/>
              </a:ext>
            </a:extLst>
          </p:cNvPr>
          <p:cNvSpPr/>
          <p:nvPr/>
        </p:nvSpPr>
        <p:spPr>
          <a:xfrm>
            <a:off x="609894" y="2978904"/>
            <a:ext cx="2149820" cy="31326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Nina </a:t>
            </a:r>
            <a:r>
              <a:rPr lang="en-US" sz="1200" dirty="0" err="1">
                <a:solidFill>
                  <a:schemeClr val="tx1"/>
                </a:solidFill>
              </a:rPr>
              <a:t>Grönhagen</a:t>
            </a:r>
            <a:r>
              <a:rPr lang="en-US" sz="1200" dirty="0">
                <a:solidFill>
                  <a:schemeClr val="tx1"/>
                </a:solidFill>
              </a:rPr>
              <a:t> &amp; Per Jacobsen</a:t>
            </a:r>
          </a:p>
        </p:txBody>
      </p:sp>
      <p:sp>
        <p:nvSpPr>
          <p:cNvPr id="70" name="Rectangle: Rounded Corners 97">
            <a:extLst>
              <a:ext uri="{FF2B5EF4-FFF2-40B4-BE49-F238E27FC236}">
                <a16:creationId xmlns:a16="http://schemas.microsoft.com/office/drawing/2014/main" id="{9DA32390-1D14-914B-9B1C-C327B18164A7}"/>
              </a:ext>
            </a:extLst>
          </p:cNvPr>
          <p:cNvSpPr/>
          <p:nvPr/>
        </p:nvSpPr>
        <p:spPr>
          <a:xfrm>
            <a:off x="595989" y="4366853"/>
            <a:ext cx="2159127" cy="31326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Samira A / Johan L</a:t>
            </a:r>
          </a:p>
        </p:txBody>
      </p:sp>
      <p:sp>
        <p:nvSpPr>
          <p:cNvPr id="71" name="Rectangle: Rounded Corners 100">
            <a:extLst>
              <a:ext uri="{FF2B5EF4-FFF2-40B4-BE49-F238E27FC236}">
                <a16:creationId xmlns:a16="http://schemas.microsoft.com/office/drawing/2014/main" id="{99A3F068-AF25-B043-BBDA-73CFED0B5E55}"/>
              </a:ext>
            </a:extLst>
          </p:cNvPr>
          <p:cNvSpPr/>
          <p:nvPr/>
        </p:nvSpPr>
        <p:spPr>
          <a:xfrm>
            <a:off x="586459" y="4827277"/>
            <a:ext cx="2178185" cy="26616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Lotta Almgren &amp; </a:t>
            </a:r>
            <a:r>
              <a:rPr lang="en-US" sz="1200" dirty="0">
                <a:solidFill>
                  <a:schemeClr val="tx1"/>
                </a:solidFill>
              </a:rPr>
              <a:t>Douglas Ståhl</a:t>
            </a:r>
          </a:p>
        </p:txBody>
      </p:sp>
      <p:sp>
        <p:nvSpPr>
          <p:cNvPr id="74" name="Rectangle: Rounded Corners 97">
            <a:extLst>
              <a:ext uri="{FF2B5EF4-FFF2-40B4-BE49-F238E27FC236}">
                <a16:creationId xmlns:a16="http://schemas.microsoft.com/office/drawing/2014/main" id="{69AD4AE4-B31F-FA41-B537-C1110AE1ECAB}"/>
              </a:ext>
            </a:extLst>
          </p:cNvPr>
          <p:cNvSpPr/>
          <p:nvPr/>
        </p:nvSpPr>
        <p:spPr>
          <a:xfrm>
            <a:off x="618976" y="3433985"/>
            <a:ext cx="2178185" cy="25727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Martina &amp; Jocke </a:t>
            </a:r>
            <a:r>
              <a:rPr lang="en-US" sz="1200" dirty="0" err="1">
                <a:solidFill>
                  <a:schemeClr val="tx1"/>
                </a:solidFill>
              </a:rPr>
              <a:t>Skande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5" name="Rectangle: Rounded Corners 100">
            <a:extLst>
              <a:ext uri="{FF2B5EF4-FFF2-40B4-BE49-F238E27FC236}">
                <a16:creationId xmlns:a16="http://schemas.microsoft.com/office/drawing/2014/main" id="{3681E93D-9C3A-074B-A4D0-0AF125A3D7D8}"/>
              </a:ext>
            </a:extLst>
          </p:cNvPr>
          <p:cNvSpPr/>
          <p:nvPr/>
        </p:nvSpPr>
        <p:spPr>
          <a:xfrm>
            <a:off x="616464" y="3879660"/>
            <a:ext cx="2168610" cy="3465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Katja </a:t>
            </a:r>
            <a:r>
              <a:rPr lang="en-US" sz="1200" dirty="0" err="1">
                <a:solidFill>
                  <a:schemeClr val="tx1"/>
                </a:solidFill>
              </a:rPr>
              <a:t>Salsbäck</a:t>
            </a:r>
            <a:r>
              <a:rPr lang="en-US" sz="1200" dirty="0">
                <a:solidFill>
                  <a:schemeClr val="tx1"/>
                </a:solidFill>
              </a:rPr>
              <a:t> &amp; Fredrik </a:t>
            </a:r>
            <a:r>
              <a:rPr lang="en-US" sz="1200" dirty="0" err="1">
                <a:solidFill>
                  <a:schemeClr val="tx1"/>
                </a:solidFill>
              </a:rPr>
              <a:t>Wesslau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6" name="Rectangle: Rounded Corners 97">
            <a:extLst>
              <a:ext uri="{FF2B5EF4-FFF2-40B4-BE49-F238E27FC236}">
                <a16:creationId xmlns:a16="http://schemas.microsoft.com/office/drawing/2014/main" id="{76649340-8083-9147-ADB7-3F68181A935B}"/>
              </a:ext>
            </a:extLst>
          </p:cNvPr>
          <p:cNvSpPr/>
          <p:nvPr/>
        </p:nvSpPr>
        <p:spPr>
          <a:xfrm>
            <a:off x="3024892" y="261941"/>
            <a:ext cx="2194805" cy="29655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Linda &amp; Hugo Appelberg </a:t>
            </a:r>
          </a:p>
        </p:txBody>
      </p:sp>
      <p:sp>
        <p:nvSpPr>
          <p:cNvPr id="83" name="Rectangle: Rounded Corners 100">
            <a:extLst>
              <a:ext uri="{FF2B5EF4-FFF2-40B4-BE49-F238E27FC236}">
                <a16:creationId xmlns:a16="http://schemas.microsoft.com/office/drawing/2014/main" id="{AEDEF6AC-FB1F-D340-8DBC-1FE9C8975FAD}"/>
              </a:ext>
            </a:extLst>
          </p:cNvPr>
          <p:cNvSpPr/>
          <p:nvPr/>
        </p:nvSpPr>
        <p:spPr>
          <a:xfrm>
            <a:off x="640385" y="1586807"/>
            <a:ext cx="2194805" cy="26616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Therese B &amp; Patrik H</a:t>
            </a:r>
          </a:p>
        </p:txBody>
      </p:sp>
      <p:sp>
        <p:nvSpPr>
          <p:cNvPr id="92" name="Rectangle: Rounded Corners 22">
            <a:extLst>
              <a:ext uri="{FF2B5EF4-FFF2-40B4-BE49-F238E27FC236}">
                <a16:creationId xmlns:a16="http://schemas.microsoft.com/office/drawing/2014/main" id="{3292CBC5-4D0B-2946-9D3E-4C74DA7A27A4}"/>
              </a:ext>
            </a:extLst>
          </p:cNvPr>
          <p:cNvSpPr/>
          <p:nvPr/>
        </p:nvSpPr>
        <p:spPr>
          <a:xfrm>
            <a:off x="3070935" y="2707330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3" name="Rectangle: Rounded Corners 22">
            <a:extLst>
              <a:ext uri="{FF2B5EF4-FFF2-40B4-BE49-F238E27FC236}">
                <a16:creationId xmlns:a16="http://schemas.microsoft.com/office/drawing/2014/main" id="{582BC42B-8B92-2E4C-9E1B-37186022C162}"/>
              </a:ext>
            </a:extLst>
          </p:cNvPr>
          <p:cNvSpPr/>
          <p:nvPr/>
        </p:nvSpPr>
        <p:spPr>
          <a:xfrm>
            <a:off x="5724206" y="558498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4" name="Rectangle: Rounded Corners 22">
            <a:extLst>
              <a:ext uri="{FF2B5EF4-FFF2-40B4-BE49-F238E27FC236}">
                <a16:creationId xmlns:a16="http://schemas.microsoft.com/office/drawing/2014/main" id="{3E5264E1-3CB3-2441-9972-9A0BAA264346}"/>
              </a:ext>
            </a:extLst>
          </p:cNvPr>
          <p:cNvSpPr/>
          <p:nvPr/>
        </p:nvSpPr>
        <p:spPr>
          <a:xfrm>
            <a:off x="3058558" y="1763948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5" name="Rectangle: Rounded Corners 22">
            <a:extLst>
              <a:ext uri="{FF2B5EF4-FFF2-40B4-BE49-F238E27FC236}">
                <a16:creationId xmlns:a16="http://schemas.microsoft.com/office/drawing/2014/main" id="{B9C1836E-59AD-CC4C-9C8B-8CBAFABD1DD5}"/>
              </a:ext>
            </a:extLst>
          </p:cNvPr>
          <p:cNvSpPr/>
          <p:nvPr/>
        </p:nvSpPr>
        <p:spPr>
          <a:xfrm>
            <a:off x="3118899" y="3594757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6" name="Rectangle: Rounded Corners 22">
            <a:extLst>
              <a:ext uri="{FF2B5EF4-FFF2-40B4-BE49-F238E27FC236}">
                <a16:creationId xmlns:a16="http://schemas.microsoft.com/office/drawing/2014/main" id="{14014313-388F-644F-8793-7D8B6F3ACE9E}"/>
              </a:ext>
            </a:extLst>
          </p:cNvPr>
          <p:cNvSpPr/>
          <p:nvPr/>
        </p:nvSpPr>
        <p:spPr>
          <a:xfrm>
            <a:off x="3058558" y="4489543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7" name="Rectangle: Rounded Corners 22">
            <a:extLst>
              <a:ext uri="{FF2B5EF4-FFF2-40B4-BE49-F238E27FC236}">
                <a16:creationId xmlns:a16="http://schemas.microsoft.com/office/drawing/2014/main" id="{4C91C4FD-6016-8145-876C-B3F104AF8DD1}"/>
              </a:ext>
            </a:extLst>
          </p:cNvPr>
          <p:cNvSpPr/>
          <p:nvPr/>
        </p:nvSpPr>
        <p:spPr>
          <a:xfrm>
            <a:off x="3064149" y="5391688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Viola Gad &amp; Henrik Eurell</a:t>
            </a:r>
          </a:p>
        </p:txBody>
      </p:sp>
      <p:sp>
        <p:nvSpPr>
          <p:cNvPr id="98" name="Rectangle: Rounded Corners 22">
            <a:extLst>
              <a:ext uri="{FF2B5EF4-FFF2-40B4-BE49-F238E27FC236}">
                <a16:creationId xmlns:a16="http://schemas.microsoft.com/office/drawing/2014/main" id="{F0BBE437-0221-094C-AD2B-B52BA63F8EDE}"/>
              </a:ext>
            </a:extLst>
          </p:cNvPr>
          <p:cNvSpPr/>
          <p:nvPr/>
        </p:nvSpPr>
        <p:spPr>
          <a:xfrm>
            <a:off x="3044703" y="6359773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Arne </a:t>
            </a:r>
            <a:r>
              <a:rPr lang="en-US" sz="1200" dirty="0" err="1">
                <a:solidFill>
                  <a:schemeClr val="tx1"/>
                </a:solidFill>
              </a:rPr>
              <a:t>Liljemark</a:t>
            </a:r>
            <a:r>
              <a:rPr lang="en-US" sz="1200" dirty="0">
                <a:solidFill>
                  <a:schemeClr val="tx1"/>
                </a:solidFill>
              </a:rPr>
              <a:t> &amp; Lotta </a:t>
            </a:r>
            <a:r>
              <a:rPr lang="en-US" sz="1200" dirty="0" err="1">
                <a:solidFill>
                  <a:schemeClr val="tx1"/>
                </a:solidFill>
              </a:rPr>
              <a:t>Leuckfeld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99" name="Connector: Elbow 123">
            <a:extLst>
              <a:ext uri="{FF2B5EF4-FFF2-40B4-BE49-F238E27FC236}">
                <a16:creationId xmlns:a16="http://schemas.microsoft.com/office/drawing/2014/main" id="{381011B2-7037-BA44-894B-E6AD9FD44A9A}"/>
              </a:ext>
            </a:extLst>
          </p:cNvPr>
          <p:cNvCxnSpPr>
            <a:cxnSpLocks/>
          </p:cNvCxnSpPr>
          <p:nvPr/>
        </p:nvCxnSpPr>
        <p:spPr>
          <a:xfrm>
            <a:off x="2828153" y="1623913"/>
            <a:ext cx="954418" cy="113298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127">
            <a:extLst>
              <a:ext uri="{FF2B5EF4-FFF2-40B4-BE49-F238E27FC236}">
                <a16:creationId xmlns:a16="http://schemas.microsoft.com/office/drawing/2014/main" id="{E2940835-F806-CF49-89B4-76633AABFD97}"/>
              </a:ext>
            </a:extLst>
          </p:cNvPr>
          <p:cNvCxnSpPr>
            <a:cxnSpLocks/>
          </p:cNvCxnSpPr>
          <p:nvPr/>
        </p:nvCxnSpPr>
        <p:spPr>
          <a:xfrm flipV="1">
            <a:off x="2812247" y="2059968"/>
            <a:ext cx="954418" cy="132019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Elbow 123">
            <a:extLst>
              <a:ext uri="{FF2B5EF4-FFF2-40B4-BE49-F238E27FC236}">
                <a16:creationId xmlns:a16="http://schemas.microsoft.com/office/drawing/2014/main" id="{8D4FA980-AFFA-124F-8B25-1EECFF6DCC18}"/>
              </a:ext>
            </a:extLst>
          </p:cNvPr>
          <p:cNvCxnSpPr>
            <a:cxnSpLocks/>
          </p:cNvCxnSpPr>
          <p:nvPr/>
        </p:nvCxnSpPr>
        <p:spPr>
          <a:xfrm>
            <a:off x="2786868" y="2552515"/>
            <a:ext cx="954418" cy="113298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: Elbow 127">
            <a:extLst>
              <a:ext uri="{FF2B5EF4-FFF2-40B4-BE49-F238E27FC236}">
                <a16:creationId xmlns:a16="http://schemas.microsoft.com/office/drawing/2014/main" id="{C062F84E-1A8C-964E-8361-059D86EEFBFA}"/>
              </a:ext>
            </a:extLst>
          </p:cNvPr>
          <p:cNvCxnSpPr>
            <a:cxnSpLocks/>
          </p:cNvCxnSpPr>
          <p:nvPr/>
        </p:nvCxnSpPr>
        <p:spPr>
          <a:xfrm flipV="1">
            <a:off x="2770962" y="2988570"/>
            <a:ext cx="954418" cy="132019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Elbow 123">
            <a:extLst>
              <a:ext uri="{FF2B5EF4-FFF2-40B4-BE49-F238E27FC236}">
                <a16:creationId xmlns:a16="http://schemas.microsoft.com/office/drawing/2014/main" id="{9703211D-1300-F64C-BFE6-279E0E5767EF}"/>
              </a:ext>
            </a:extLst>
          </p:cNvPr>
          <p:cNvCxnSpPr>
            <a:cxnSpLocks/>
          </p:cNvCxnSpPr>
          <p:nvPr/>
        </p:nvCxnSpPr>
        <p:spPr>
          <a:xfrm>
            <a:off x="2786868" y="3494379"/>
            <a:ext cx="954418" cy="113298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: Elbow 127">
            <a:extLst>
              <a:ext uri="{FF2B5EF4-FFF2-40B4-BE49-F238E27FC236}">
                <a16:creationId xmlns:a16="http://schemas.microsoft.com/office/drawing/2014/main" id="{C97B680E-919D-7E41-B0A6-9DB11AF47D5A}"/>
              </a:ext>
            </a:extLst>
          </p:cNvPr>
          <p:cNvCxnSpPr>
            <a:cxnSpLocks/>
          </p:cNvCxnSpPr>
          <p:nvPr/>
        </p:nvCxnSpPr>
        <p:spPr>
          <a:xfrm flipV="1">
            <a:off x="2770962" y="3930434"/>
            <a:ext cx="954418" cy="132019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: Elbow 123">
            <a:extLst>
              <a:ext uri="{FF2B5EF4-FFF2-40B4-BE49-F238E27FC236}">
                <a16:creationId xmlns:a16="http://schemas.microsoft.com/office/drawing/2014/main" id="{2C89C7C9-1288-6045-A29F-870BEC92E3DB}"/>
              </a:ext>
            </a:extLst>
          </p:cNvPr>
          <p:cNvCxnSpPr>
            <a:cxnSpLocks/>
          </p:cNvCxnSpPr>
          <p:nvPr/>
        </p:nvCxnSpPr>
        <p:spPr>
          <a:xfrm>
            <a:off x="2771022" y="4414860"/>
            <a:ext cx="954418" cy="113298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: Elbow 127">
            <a:extLst>
              <a:ext uri="{FF2B5EF4-FFF2-40B4-BE49-F238E27FC236}">
                <a16:creationId xmlns:a16="http://schemas.microsoft.com/office/drawing/2014/main" id="{28B769E9-C327-4E49-B202-0E4F0B84D6FA}"/>
              </a:ext>
            </a:extLst>
          </p:cNvPr>
          <p:cNvCxnSpPr>
            <a:cxnSpLocks/>
          </p:cNvCxnSpPr>
          <p:nvPr/>
        </p:nvCxnSpPr>
        <p:spPr>
          <a:xfrm flipV="1">
            <a:off x="2755116" y="4820771"/>
            <a:ext cx="954418" cy="132019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: Rounded Corners 22">
            <a:extLst>
              <a:ext uri="{FF2B5EF4-FFF2-40B4-BE49-F238E27FC236}">
                <a16:creationId xmlns:a16="http://schemas.microsoft.com/office/drawing/2014/main" id="{7EBC791A-67F1-9944-82BF-A1ECD50F364C}"/>
              </a:ext>
            </a:extLst>
          </p:cNvPr>
          <p:cNvSpPr/>
          <p:nvPr/>
        </p:nvSpPr>
        <p:spPr>
          <a:xfrm>
            <a:off x="5708772" y="2250547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3" name="Rectangle: Rounded Corners 22">
            <a:extLst>
              <a:ext uri="{FF2B5EF4-FFF2-40B4-BE49-F238E27FC236}">
                <a16:creationId xmlns:a16="http://schemas.microsoft.com/office/drawing/2014/main" id="{D6359B33-D5B8-CA45-B219-E76D6E98A0F1}"/>
              </a:ext>
            </a:extLst>
          </p:cNvPr>
          <p:cNvSpPr/>
          <p:nvPr/>
        </p:nvSpPr>
        <p:spPr>
          <a:xfrm>
            <a:off x="5708772" y="5911531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4" name="Rectangle: Rounded Corners 22">
            <a:extLst>
              <a:ext uri="{FF2B5EF4-FFF2-40B4-BE49-F238E27FC236}">
                <a16:creationId xmlns:a16="http://schemas.microsoft.com/office/drawing/2014/main" id="{E5AE1221-1FC0-3245-8850-8B8B9BDB0E7A}"/>
              </a:ext>
            </a:extLst>
          </p:cNvPr>
          <p:cNvSpPr/>
          <p:nvPr/>
        </p:nvSpPr>
        <p:spPr>
          <a:xfrm>
            <a:off x="5708772" y="4066231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5" name="Rectangle: Rounded Corners 22">
            <a:extLst>
              <a:ext uri="{FF2B5EF4-FFF2-40B4-BE49-F238E27FC236}">
                <a16:creationId xmlns:a16="http://schemas.microsoft.com/office/drawing/2014/main" id="{F8E901FC-3725-564F-AF7F-F9C8FBFAB552}"/>
              </a:ext>
            </a:extLst>
          </p:cNvPr>
          <p:cNvSpPr/>
          <p:nvPr/>
        </p:nvSpPr>
        <p:spPr>
          <a:xfrm>
            <a:off x="7488179" y="1377011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6" name="Rectangle: Rounded Corners 22">
            <a:extLst>
              <a:ext uri="{FF2B5EF4-FFF2-40B4-BE49-F238E27FC236}">
                <a16:creationId xmlns:a16="http://schemas.microsoft.com/office/drawing/2014/main" id="{E41AF932-9AE5-5D4B-ABA2-F0FF0FA5ADF6}"/>
              </a:ext>
            </a:extLst>
          </p:cNvPr>
          <p:cNvSpPr/>
          <p:nvPr/>
        </p:nvSpPr>
        <p:spPr>
          <a:xfrm>
            <a:off x="7664289" y="4960360"/>
            <a:ext cx="2100798" cy="3354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17" name="Connector: Elbow 123">
            <a:extLst>
              <a:ext uri="{FF2B5EF4-FFF2-40B4-BE49-F238E27FC236}">
                <a16:creationId xmlns:a16="http://schemas.microsoft.com/office/drawing/2014/main" id="{35FF75D6-6A59-2E4E-8153-7B95F0C592F4}"/>
              </a:ext>
            </a:extLst>
          </p:cNvPr>
          <p:cNvCxnSpPr>
            <a:cxnSpLocks/>
          </p:cNvCxnSpPr>
          <p:nvPr/>
        </p:nvCxnSpPr>
        <p:spPr>
          <a:xfrm>
            <a:off x="5151459" y="1934176"/>
            <a:ext cx="1068474" cy="316371"/>
          </a:xfrm>
          <a:prstGeom prst="bentConnector3">
            <a:avLst>
              <a:gd name="adj1" fmla="val 99843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Elbow 127">
            <a:extLst>
              <a:ext uri="{FF2B5EF4-FFF2-40B4-BE49-F238E27FC236}">
                <a16:creationId xmlns:a16="http://schemas.microsoft.com/office/drawing/2014/main" id="{8BDD2644-0FBC-E949-BFD7-58D7A3C92D40}"/>
              </a:ext>
            </a:extLst>
          </p:cNvPr>
          <p:cNvCxnSpPr>
            <a:cxnSpLocks/>
          </p:cNvCxnSpPr>
          <p:nvPr/>
        </p:nvCxnSpPr>
        <p:spPr>
          <a:xfrm flipV="1">
            <a:off x="5144023" y="2596714"/>
            <a:ext cx="961854" cy="279121"/>
          </a:xfrm>
          <a:prstGeom prst="bentConnector3">
            <a:avLst>
              <a:gd name="adj1" fmla="val 113725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Elbow 123">
            <a:extLst>
              <a:ext uri="{FF2B5EF4-FFF2-40B4-BE49-F238E27FC236}">
                <a16:creationId xmlns:a16="http://schemas.microsoft.com/office/drawing/2014/main" id="{98765320-869D-0A45-AC56-C905C6144B0E}"/>
              </a:ext>
            </a:extLst>
          </p:cNvPr>
          <p:cNvCxnSpPr>
            <a:cxnSpLocks/>
          </p:cNvCxnSpPr>
          <p:nvPr/>
        </p:nvCxnSpPr>
        <p:spPr>
          <a:xfrm>
            <a:off x="5179169" y="3692857"/>
            <a:ext cx="1040764" cy="369596"/>
          </a:xfrm>
          <a:prstGeom prst="bentConnector3">
            <a:avLst>
              <a:gd name="adj1" fmla="val 98274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or: Elbow 127">
            <a:extLst>
              <a:ext uri="{FF2B5EF4-FFF2-40B4-BE49-F238E27FC236}">
                <a16:creationId xmlns:a16="http://schemas.microsoft.com/office/drawing/2014/main" id="{86DABF11-FE9D-F948-A502-AA0EEF94D4FD}"/>
              </a:ext>
            </a:extLst>
          </p:cNvPr>
          <p:cNvCxnSpPr>
            <a:cxnSpLocks/>
          </p:cNvCxnSpPr>
          <p:nvPr/>
        </p:nvCxnSpPr>
        <p:spPr>
          <a:xfrm flipV="1">
            <a:off x="5171733" y="4414860"/>
            <a:ext cx="954418" cy="219656"/>
          </a:xfrm>
          <a:prstGeom prst="bentConnector3">
            <a:avLst>
              <a:gd name="adj1" fmla="val 108958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Elbow 123">
            <a:extLst>
              <a:ext uri="{FF2B5EF4-FFF2-40B4-BE49-F238E27FC236}">
                <a16:creationId xmlns:a16="http://schemas.microsoft.com/office/drawing/2014/main" id="{F8EA87F8-5393-A443-AEC5-AB9E9BB505D6}"/>
              </a:ext>
            </a:extLst>
          </p:cNvPr>
          <p:cNvCxnSpPr>
            <a:cxnSpLocks/>
          </p:cNvCxnSpPr>
          <p:nvPr/>
        </p:nvCxnSpPr>
        <p:spPr>
          <a:xfrm>
            <a:off x="5179169" y="5585835"/>
            <a:ext cx="946982" cy="373624"/>
          </a:xfrm>
          <a:prstGeom prst="bentConnector3">
            <a:avLst>
              <a:gd name="adj1" fmla="val 105177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7">
            <a:extLst>
              <a:ext uri="{FF2B5EF4-FFF2-40B4-BE49-F238E27FC236}">
                <a16:creationId xmlns:a16="http://schemas.microsoft.com/office/drawing/2014/main" id="{D0F4BA1E-85CB-D44A-8981-6DBDCFF382B0}"/>
              </a:ext>
            </a:extLst>
          </p:cNvPr>
          <p:cNvCxnSpPr>
            <a:cxnSpLocks/>
          </p:cNvCxnSpPr>
          <p:nvPr/>
        </p:nvCxnSpPr>
        <p:spPr>
          <a:xfrm flipV="1">
            <a:off x="5171733" y="6246972"/>
            <a:ext cx="961854" cy="280522"/>
          </a:xfrm>
          <a:prstGeom prst="bentConnector3">
            <a:avLst>
              <a:gd name="adj1" fmla="val 104324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or: Elbow 123">
            <a:extLst>
              <a:ext uri="{FF2B5EF4-FFF2-40B4-BE49-F238E27FC236}">
                <a16:creationId xmlns:a16="http://schemas.microsoft.com/office/drawing/2014/main" id="{D8CF3F1D-DB96-9940-9E0E-AB0D8E5097B5}"/>
              </a:ext>
            </a:extLst>
          </p:cNvPr>
          <p:cNvCxnSpPr>
            <a:cxnSpLocks/>
          </p:cNvCxnSpPr>
          <p:nvPr/>
        </p:nvCxnSpPr>
        <p:spPr>
          <a:xfrm>
            <a:off x="5179169" y="400628"/>
            <a:ext cx="954418" cy="113298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7">
            <a:extLst>
              <a:ext uri="{FF2B5EF4-FFF2-40B4-BE49-F238E27FC236}">
                <a16:creationId xmlns:a16="http://schemas.microsoft.com/office/drawing/2014/main" id="{1A892B31-C358-3F42-83C8-CBED40B88F9D}"/>
              </a:ext>
            </a:extLst>
          </p:cNvPr>
          <p:cNvCxnSpPr>
            <a:cxnSpLocks/>
          </p:cNvCxnSpPr>
          <p:nvPr/>
        </p:nvCxnSpPr>
        <p:spPr>
          <a:xfrm flipV="1">
            <a:off x="5179169" y="932572"/>
            <a:ext cx="954418" cy="132019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Bildobjekt 2">
            <a:extLst>
              <a:ext uri="{FF2B5EF4-FFF2-40B4-BE49-F238E27FC236}">
                <a16:creationId xmlns:a16="http://schemas.microsoft.com/office/drawing/2014/main" id="{1B4E9301-508B-BE2A-5180-17DF97314A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5" y="222309"/>
            <a:ext cx="1135380" cy="10217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" name="Connector: Elbow 127">
            <a:extLst>
              <a:ext uri="{FF2B5EF4-FFF2-40B4-BE49-F238E27FC236}">
                <a16:creationId xmlns:a16="http://schemas.microsoft.com/office/drawing/2014/main" id="{8B448C95-43D1-E425-4648-ACD24BA45788}"/>
              </a:ext>
            </a:extLst>
          </p:cNvPr>
          <p:cNvCxnSpPr>
            <a:cxnSpLocks/>
            <a:endCxn id="116" idx="2"/>
          </p:cNvCxnSpPr>
          <p:nvPr/>
        </p:nvCxnSpPr>
        <p:spPr>
          <a:xfrm flipV="1">
            <a:off x="7809570" y="5295801"/>
            <a:ext cx="905118" cy="750712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123">
            <a:extLst>
              <a:ext uri="{FF2B5EF4-FFF2-40B4-BE49-F238E27FC236}">
                <a16:creationId xmlns:a16="http://schemas.microsoft.com/office/drawing/2014/main" id="{B7211E69-EFDB-B22E-EF6D-396F652E3742}"/>
              </a:ext>
            </a:extLst>
          </p:cNvPr>
          <p:cNvCxnSpPr>
            <a:cxnSpLocks/>
            <a:stCxn id="93" idx="3"/>
          </p:cNvCxnSpPr>
          <p:nvPr/>
        </p:nvCxnSpPr>
        <p:spPr>
          <a:xfrm>
            <a:off x="7825004" y="726219"/>
            <a:ext cx="804006" cy="650792"/>
          </a:xfrm>
          <a:prstGeom prst="bentConnector3">
            <a:avLst>
              <a:gd name="adj1" fmla="val 104991"/>
            </a:avLst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123">
            <a:extLst>
              <a:ext uri="{FF2B5EF4-FFF2-40B4-BE49-F238E27FC236}">
                <a16:creationId xmlns:a16="http://schemas.microsoft.com/office/drawing/2014/main" id="{63C60520-31C9-3AB3-6922-6957B8C472CE}"/>
              </a:ext>
            </a:extLst>
          </p:cNvPr>
          <p:cNvCxnSpPr>
            <a:cxnSpLocks/>
            <a:endCxn id="116" idx="0"/>
          </p:cNvCxnSpPr>
          <p:nvPr/>
        </p:nvCxnSpPr>
        <p:spPr>
          <a:xfrm>
            <a:off x="7752834" y="4239783"/>
            <a:ext cx="961854" cy="720577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127">
            <a:extLst>
              <a:ext uri="{FF2B5EF4-FFF2-40B4-BE49-F238E27FC236}">
                <a16:creationId xmlns:a16="http://schemas.microsoft.com/office/drawing/2014/main" id="{AB556735-96FE-6817-9041-7BBFB859BE5B}"/>
              </a:ext>
            </a:extLst>
          </p:cNvPr>
          <p:cNvCxnSpPr>
            <a:cxnSpLocks/>
          </p:cNvCxnSpPr>
          <p:nvPr/>
        </p:nvCxnSpPr>
        <p:spPr>
          <a:xfrm flipV="1">
            <a:off x="7772328" y="1648871"/>
            <a:ext cx="905118" cy="750712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22">
            <a:extLst>
              <a:ext uri="{FF2B5EF4-FFF2-40B4-BE49-F238E27FC236}">
                <a16:creationId xmlns:a16="http://schemas.microsoft.com/office/drawing/2014/main" id="{A4D63D92-734E-7DD8-9654-2DB6F8CE09B6}"/>
              </a:ext>
            </a:extLst>
          </p:cNvPr>
          <p:cNvSpPr/>
          <p:nvPr/>
        </p:nvSpPr>
        <p:spPr>
          <a:xfrm>
            <a:off x="8497234" y="5490929"/>
            <a:ext cx="3599345" cy="131162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51B2407E-0E05-E32C-C225-BE0C3DF8E83F}"/>
              </a:ext>
            </a:extLst>
          </p:cNvPr>
          <p:cNvSpPr txBox="1"/>
          <p:nvPr/>
        </p:nvSpPr>
        <p:spPr>
          <a:xfrm>
            <a:off x="8553998" y="5734598"/>
            <a:ext cx="346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1. Anmäl dig senast 30 minuter före spel till tävlingsledningen</a:t>
            </a:r>
          </a:p>
          <a:p>
            <a:r>
              <a:rPr lang="sv-SE" sz="1000" dirty="0"/>
              <a:t>2. Fem minuters </a:t>
            </a:r>
            <a:r>
              <a:rPr lang="sv-SE" sz="1000" dirty="0" err="1"/>
              <a:t>inbollning</a:t>
            </a:r>
            <a:endParaRPr lang="sv-SE" sz="1000" dirty="0"/>
          </a:p>
          <a:p>
            <a:r>
              <a:rPr lang="sv-SE" sz="1000" dirty="0"/>
              <a:t>3. Vid 40-40 spelas ”no </a:t>
            </a:r>
            <a:r>
              <a:rPr lang="sv-SE" sz="1000" dirty="0" err="1"/>
              <a:t>add</a:t>
            </a:r>
            <a:r>
              <a:rPr lang="sv-SE" sz="1000" dirty="0"/>
              <a:t>”</a:t>
            </a:r>
          </a:p>
          <a:p>
            <a:r>
              <a:rPr lang="sv-SE" sz="1000" dirty="0"/>
              <a:t>4. Matcherna spelas i bäst av tre set, tiebreak vid 6-6</a:t>
            </a:r>
          </a:p>
          <a:p>
            <a:r>
              <a:rPr lang="sv-SE" sz="1000" dirty="0"/>
              <a:t>5. Vid 1-1 i set spelas match tiebreak till 10. (2 poängs övervikt)</a:t>
            </a:r>
          </a:p>
          <a:p>
            <a:r>
              <a:rPr lang="sv-SE" sz="1000" dirty="0"/>
              <a:t>  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65FD32F-0CD7-697C-7CF4-CA45E5596EC0}"/>
              </a:ext>
            </a:extLst>
          </p:cNvPr>
          <p:cNvSpPr txBox="1"/>
          <p:nvPr/>
        </p:nvSpPr>
        <p:spPr>
          <a:xfrm>
            <a:off x="9273309" y="801637"/>
            <a:ext cx="26298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US" dirty="0"/>
              <a:t>                    OBS </a:t>
            </a:r>
          </a:p>
          <a:p>
            <a:r>
              <a:rPr lang="sv-SE" dirty="0"/>
              <a:t>I</a:t>
            </a:r>
            <a:r>
              <a:rPr lang="sv-US" dirty="0"/>
              <a:t> mån av tid och väder</a:t>
            </a:r>
          </a:p>
          <a:p>
            <a:r>
              <a:rPr lang="sv-SE" dirty="0"/>
              <a:t>s</a:t>
            </a:r>
            <a:r>
              <a:rPr lang="sv-US" dirty="0"/>
              <a:t>pelas en ”Lucky looser” i </a:t>
            </a:r>
          </a:p>
          <a:p>
            <a:r>
              <a:rPr lang="sv-US" dirty="0"/>
              <a:t>denna klass med de som </a:t>
            </a:r>
          </a:p>
          <a:p>
            <a:r>
              <a:rPr lang="sv-US" dirty="0"/>
              <a:t>förlorar sin första match.</a:t>
            </a:r>
          </a:p>
          <a:p>
            <a:r>
              <a:rPr lang="sv-SE" dirty="0"/>
              <a:t>D</a:t>
            </a:r>
            <a:r>
              <a:rPr lang="sv-US" dirty="0"/>
              <a:t>en lottas om.</a:t>
            </a:r>
          </a:p>
        </p:txBody>
      </p:sp>
    </p:spTree>
    <p:extLst>
      <p:ext uri="{BB962C8B-B14F-4D97-AF65-F5344CB8AC3E}">
        <p14:creationId xmlns:p14="http://schemas.microsoft.com/office/powerpoint/2010/main" val="2053153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67">
            <a:extLst>
              <a:ext uri="{FF2B5EF4-FFF2-40B4-BE49-F238E27FC236}">
                <a16:creationId xmlns:a16="http://schemas.microsoft.com/office/drawing/2014/main" id="{EB2E6E3C-7826-F349-BDFC-FB334419A5CC}"/>
              </a:ext>
            </a:extLst>
          </p:cNvPr>
          <p:cNvSpPr/>
          <p:nvPr/>
        </p:nvSpPr>
        <p:spPr>
          <a:xfrm>
            <a:off x="9876763" y="3047589"/>
            <a:ext cx="1377554" cy="3077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TextBox 134">
            <a:extLst>
              <a:ext uri="{FF2B5EF4-FFF2-40B4-BE49-F238E27FC236}">
                <a16:creationId xmlns:a16="http://schemas.microsoft.com/office/drawing/2014/main" id="{2304B8FF-DE38-5942-93A0-97571E4E7204}"/>
              </a:ext>
            </a:extLst>
          </p:cNvPr>
          <p:cNvSpPr txBox="1"/>
          <p:nvPr/>
        </p:nvSpPr>
        <p:spPr>
          <a:xfrm>
            <a:off x="10595162" y="3370634"/>
            <a:ext cx="6591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WINNER</a:t>
            </a:r>
          </a:p>
        </p:txBody>
      </p:sp>
      <p:pic>
        <p:nvPicPr>
          <p:cNvPr id="7" name="Graphic 78" descr="Trophy">
            <a:extLst>
              <a:ext uri="{FF2B5EF4-FFF2-40B4-BE49-F238E27FC236}">
                <a16:creationId xmlns:a16="http://schemas.microsoft.com/office/drawing/2014/main" id="{A62986EB-A23B-884F-B993-87134C2FE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0708" y="2850918"/>
            <a:ext cx="723697" cy="723697"/>
          </a:xfrm>
          <a:prstGeom prst="rect">
            <a:avLst/>
          </a:prstGeom>
        </p:spPr>
      </p:pic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C525AF7A-5EA4-9D40-9AE7-0F4484699609}"/>
              </a:ext>
            </a:extLst>
          </p:cNvPr>
          <p:cNvSpPr/>
          <p:nvPr/>
        </p:nvSpPr>
        <p:spPr>
          <a:xfrm>
            <a:off x="7596555" y="5084397"/>
            <a:ext cx="4361676" cy="169604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dirty="0">
                <a:solidFill>
                  <a:srgbClr val="0E1A2F"/>
                </a:solidFill>
              </a:rPr>
              <a:t>1. Anmäl dig senast 30 minuter före spel till tävlingsledningen</a:t>
            </a:r>
          </a:p>
          <a:p>
            <a:r>
              <a:rPr lang="sv-SE" sz="1200" dirty="0">
                <a:solidFill>
                  <a:srgbClr val="0E1A2F"/>
                </a:solidFill>
              </a:rPr>
              <a:t>2. Fem minuters </a:t>
            </a:r>
            <a:r>
              <a:rPr lang="sv-SE" sz="1200" dirty="0" err="1">
                <a:solidFill>
                  <a:srgbClr val="0E1A2F"/>
                </a:solidFill>
              </a:rPr>
              <a:t>inbollning</a:t>
            </a:r>
            <a:endParaRPr lang="sv-SE" sz="1200" dirty="0">
              <a:solidFill>
                <a:srgbClr val="0E1A2F"/>
              </a:solidFill>
            </a:endParaRPr>
          </a:p>
          <a:p>
            <a:r>
              <a:rPr lang="sv-SE" sz="1200" dirty="0">
                <a:solidFill>
                  <a:srgbClr val="0E1A2F"/>
                </a:solidFill>
              </a:rPr>
              <a:t>3. Vid 40-40 spelas ”no </a:t>
            </a:r>
            <a:r>
              <a:rPr lang="sv-SE" sz="1200" dirty="0" err="1">
                <a:solidFill>
                  <a:srgbClr val="0E1A2F"/>
                </a:solidFill>
              </a:rPr>
              <a:t>add</a:t>
            </a:r>
            <a:r>
              <a:rPr lang="sv-SE" sz="1200" dirty="0">
                <a:solidFill>
                  <a:srgbClr val="0E1A2F"/>
                </a:solidFill>
              </a:rPr>
              <a:t>”</a:t>
            </a:r>
          </a:p>
          <a:p>
            <a:r>
              <a:rPr lang="sv-SE" sz="1200" dirty="0">
                <a:solidFill>
                  <a:srgbClr val="0E1A2F"/>
                </a:solidFill>
              </a:rPr>
              <a:t>4. Matcherna startar på 2 game och spelas i bäst av tre set, tiebreak vid 6-6</a:t>
            </a:r>
          </a:p>
          <a:p>
            <a:r>
              <a:rPr lang="sv-SE" sz="1200" dirty="0">
                <a:solidFill>
                  <a:srgbClr val="0E1A2F"/>
                </a:solidFill>
              </a:rPr>
              <a:t>5. Vid 1-1 i set spelas match tiebreak till 10. (2 poängs övervikt)</a:t>
            </a:r>
          </a:p>
          <a:p>
            <a:r>
              <a:rPr lang="sv-SE" sz="1200" dirty="0">
                <a:solidFill>
                  <a:srgbClr val="0E1A2F"/>
                </a:solidFill>
              </a:rPr>
              <a:t>6. Yngsta spelare har </a:t>
            </a:r>
            <a:r>
              <a:rPr lang="sv-SE" sz="1200" dirty="0" err="1">
                <a:solidFill>
                  <a:srgbClr val="0E1A2F"/>
                </a:solidFill>
              </a:rPr>
              <a:t>bollval</a:t>
            </a:r>
            <a:r>
              <a:rPr lang="sv-SE" sz="1200" dirty="0">
                <a:solidFill>
                  <a:srgbClr val="0E1A2F"/>
                </a:solidFill>
              </a:rPr>
              <a:t>.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466E457C-C46E-6344-B719-D38C58E20F8D}"/>
              </a:ext>
            </a:extLst>
          </p:cNvPr>
          <p:cNvSpPr/>
          <p:nvPr/>
        </p:nvSpPr>
        <p:spPr>
          <a:xfrm>
            <a:off x="9145085" y="394414"/>
            <a:ext cx="21092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JUNIORSINGEL 2026</a:t>
            </a:r>
            <a:endParaRPr lang="sv-SE" dirty="0">
              <a:solidFill>
                <a:srgbClr val="0070C0"/>
              </a:solidFill>
            </a:endParaRPr>
          </a:p>
          <a:p>
            <a:endParaRPr lang="sv-SE" dirty="0"/>
          </a:p>
        </p:txBody>
      </p:sp>
      <p:sp>
        <p:nvSpPr>
          <p:cNvPr id="12" name="Rectangle: Rounded Corners 111">
            <a:extLst>
              <a:ext uri="{FF2B5EF4-FFF2-40B4-BE49-F238E27FC236}">
                <a16:creationId xmlns:a16="http://schemas.microsoft.com/office/drawing/2014/main" id="{31057EA8-2FE5-EA42-BDE3-8B2EB559C629}"/>
              </a:ext>
            </a:extLst>
          </p:cNvPr>
          <p:cNvSpPr/>
          <p:nvPr/>
        </p:nvSpPr>
        <p:spPr>
          <a:xfrm>
            <a:off x="212230" y="1806523"/>
            <a:ext cx="1341159" cy="40677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Oscar </a:t>
            </a:r>
            <a:r>
              <a:rPr lang="en-US" sz="1100" dirty="0" err="1">
                <a:solidFill>
                  <a:schemeClr val="tx1"/>
                </a:solidFill>
              </a:rPr>
              <a:t>Nordenvall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12">
            <a:extLst>
              <a:ext uri="{FF2B5EF4-FFF2-40B4-BE49-F238E27FC236}">
                <a16:creationId xmlns:a16="http://schemas.microsoft.com/office/drawing/2014/main" id="{E8C47F47-B129-6A40-9DB2-52CC8FF97422}"/>
              </a:ext>
            </a:extLst>
          </p:cNvPr>
          <p:cNvSpPr/>
          <p:nvPr/>
        </p:nvSpPr>
        <p:spPr>
          <a:xfrm>
            <a:off x="222262" y="2308413"/>
            <a:ext cx="1341159" cy="4292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Hubert Linzenbold</a:t>
            </a:r>
          </a:p>
        </p:txBody>
      </p:sp>
      <p:sp>
        <p:nvSpPr>
          <p:cNvPr id="18" name="Rectangle: Rounded Corners 111">
            <a:extLst>
              <a:ext uri="{FF2B5EF4-FFF2-40B4-BE49-F238E27FC236}">
                <a16:creationId xmlns:a16="http://schemas.microsoft.com/office/drawing/2014/main" id="{258FA44D-0A45-4F43-9035-2443260D3ACF}"/>
              </a:ext>
            </a:extLst>
          </p:cNvPr>
          <p:cNvSpPr/>
          <p:nvPr/>
        </p:nvSpPr>
        <p:spPr>
          <a:xfrm>
            <a:off x="233770" y="2825589"/>
            <a:ext cx="1327138" cy="3917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Douglas Ståhl</a:t>
            </a:r>
          </a:p>
        </p:txBody>
      </p:sp>
      <p:sp>
        <p:nvSpPr>
          <p:cNvPr id="19" name="Rectangle: Rounded Corners 111">
            <a:extLst>
              <a:ext uri="{FF2B5EF4-FFF2-40B4-BE49-F238E27FC236}">
                <a16:creationId xmlns:a16="http://schemas.microsoft.com/office/drawing/2014/main" id="{A3CA3DDF-1379-934B-B6AC-792EB7D821ED}"/>
              </a:ext>
            </a:extLst>
          </p:cNvPr>
          <p:cNvSpPr/>
          <p:nvPr/>
        </p:nvSpPr>
        <p:spPr>
          <a:xfrm>
            <a:off x="1659063" y="1806522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0" name="Rectangle: Rounded Corners 111">
            <a:extLst>
              <a:ext uri="{FF2B5EF4-FFF2-40B4-BE49-F238E27FC236}">
                <a16:creationId xmlns:a16="http://schemas.microsoft.com/office/drawing/2014/main" id="{CE47C8FE-F8A4-EF47-86EE-642324BBD0A8}"/>
              </a:ext>
            </a:extLst>
          </p:cNvPr>
          <p:cNvSpPr/>
          <p:nvPr/>
        </p:nvSpPr>
        <p:spPr>
          <a:xfrm>
            <a:off x="1659063" y="2308413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1" name="Rectangle: Rounded Corners 111">
            <a:extLst>
              <a:ext uri="{FF2B5EF4-FFF2-40B4-BE49-F238E27FC236}">
                <a16:creationId xmlns:a16="http://schemas.microsoft.com/office/drawing/2014/main" id="{60984523-398D-C541-B9D3-08AC4A67C069}"/>
              </a:ext>
            </a:extLst>
          </p:cNvPr>
          <p:cNvSpPr/>
          <p:nvPr/>
        </p:nvSpPr>
        <p:spPr>
          <a:xfrm>
            <a:off x="1669095" y="2810304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" name="Rectangle: Rounded Corners 111">
            <a:extLst>
              <a:ext uri="{FF2B5EF4-FFF2-40B4-BE49-F238E27FC236}">
                <a16:creationId xmlns:a16="http://schemas.microsoft.com/office/drawing/2014/main" id="{460C82EE-4F62-D38C-5FF7-E950B3F1409E}"/>
              </a:ext>
            </a:extLst>
          </p:cNvPr>
          <p:cNvSpPr/>
          <p:nvPr/>
        </p:nvSpPr>
        <p:spPr>
          <a:xfrm>
            <a:off x="222262" y="3307144"/>
            <a:ext cx="1341159" cy="40677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Jacob Linzenbold</a:t>
            </a:r>
          </a:p>
        </p:txBody>
      </p:sp>
      <p:sp>
        <p:nvSpPr>
          <p:cNvPr id="3" name="Rectangle: Rounded Corners 112">
            <a:extLst>
              <a:ext uri="{FF2B5EF4-FFF2-40B4-BE49-F238E27FC236}">
                <a16:creationId xmlns:a16="http://schemas.microsoft.com/office/drawing/2014/main" id="{7FEC081A-016E-CF5D-B997-2A809E80B2F1}"/>
              </a:ext>
            </a:extLst>
          </p:cNvPr>
          <p:cNvSpPr/>
          <p:nvPr/>
        </p:nvSpPr>
        <p:spPr>
          <a:xfrm>
            <a:off x="222262" y="3801145"/>
            <a:ext cx="1341159" cy="4292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Philip Höglund </a:t>
            </a:r>
          </a:p>
        </p:txBody>
      </p:sp>
      <p:sp>
        <p:nvSpPr>
          <p:cNvPr id="5" name="Rectangle: Rounded Corners 111">
            <a:extLst>
              <a:ext uri="{FF2B5EF4-FFF2-40B4-BE49-F238E27FC236}">
                <a16:creationId xmlns:a16="http://schemas.microsoft.com/office/drawing/2014/main" id="{0C116456-C368-E529-31E3-FEF3068DDDE0}"/>
              </a:ext>
            </a:extLst>
          </p:cNvPr>
          <p:cNvSpPr/>
          <p:nvPr/>
        </p:nvSpPr>
        <p:spPr>
          <a:xfrm>
            <a:off x="233770" y="4312478"/>
            <a:ext cx="1327138" cy="3917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Edward Boström</a:t>
            </a:r>
          </a:p>
        </p:txBody>
      </p:sp>
      <p:sp>
        <p:nvSpPr>
          <p:cNvPr id="14" name="Rectangle: Rounded Corners 111">
            <a:extLst>
              <a:ext uri="{FF2B5EF4-FFF2-40B4-BE49-F238E27FC236}">
                <a16:creationId xmlns:a16="http://schemas.microsoft.com/office/drawing/2014/main" id="{20C6C8DA-39F3-CD8D-9EDC-65F359C3E898}"/>
              </a:ext>
            </a:extLst>
          </p:cNvPr>
          <p:cNvSpPr/>
          <p:nvPr/>
        </p:nvSpPr>
        <p:spPr>
          <a:xfrm>
            <a:off x="1659063" y="3308494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8" name="Rectangle: Rounded Corners 111">
            <a:extLst>
              <a:ext uri="{FF2B5EF4-FFF2-40B4-BE49-F238E27FC236}">
                <a16:creationId xmlns:a16="http://schemas.microsoft.com/office/drawing/2014/main" id="{26727CB3-6FA5-C9F4-7961-CFA7F30A4451}"/>
              </a:ext>
            </a:extLst>
          </p:cNvPr>
          <p:cNvSpPr/>
          <p:nvPr/>
        </p:nvSpPr>
        <p:spPr>
          <a:xfrm>
            <a:off x="1669095" y="3814086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9" name="Rectangle: Rounded Corners 111">
            <a:extLst>
              <a:ext uri="{FF2B5EF4-FFF2-40B4-BE49-F238E27FC236}">
                <a16:creationId xmlns:a16="http://schemas.microsoft.com/office/drawing/2014/main" id="{24286D14-1580-8ECA-FB29-AA37B54C5744}"/>
              </a:ext>
            </a:extLst>
          </p:cNvPr>
          <p:cNvSpPr/>
          <p:nvPr/>
        </p:nvSpPr>
        <p:spPr>
          <a:xfrm>
            <a:off x="1682623" y="4300099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6" name="Rectangle: Rounded Corners 111">
            <a:extLst>
              <a:ext uri="{FF2B5EF4-FFF2-40B4-BE49-F238E27FC236}">
                <a16:creationId xmlns:a16="http://schemas.microsoft.com/office/drawing/2014/main" id="{137C1B0F-DBD0-70A6-DDFA-E7D6BF97BC47}"/>
              </a:ext>
            </a:extLst>
          </p:cNvPr>
          <p:cNvSpPr/>
          <p:nvPr/>
        </p:nvSpPr>
        <p:spPr>
          <a:xfrm>
            <a:off x="1619772" y="1326100"/>
            <a:ext cx="1267502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Oscar </a:t>
            </a:r>
            <a:r>
              <a:rPr lang="en-US" sz="1100" dirty="0" err="1">
                <a:solidFill>
                  <a:schemeClr val="tx1"/>
                </a:solidFill>
              </a:rPr>
              <a:t>Nordenvall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7" name="Rectangle: Rounded Corners 112">
            <a:extLst>
              <a:ext uri="{FF2B5EF4-FFF2-40B4-BE49-F238E27FC236}">
                <a16:creationId xmlns:a16="http://schemas.microsoft.com/office/drawing/2014/main" id="{C6168004-1646-27B6-7D5B-ACF65F74FAE4}"/>
              </a:ext>
            </a:extLst>
          </p:cNvPr>
          <p:cNvSpPr/>
          <p:nvPr/>
        </p:nvSpPr>
        <p:spPr>
          <a:xfrm>
            <a:off x="2960930" y="1326100"/>
            <a:ext cx="1267503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Hubert Linzenbold</a:t>
            </a:r>
          </a:p>
        </p:txBody>
      </p:sp>
      <p:sp>
        <p:nvSpPr>
          <p:cNvPr id="48" name="Rectangle: Rounded Corners 111">
            <a:extLst>
              <a:ext uri="{FF2B5EF4-FFF2-40B4-BE49-F238E27FC236}">
                <a16:creationId xmlns:a16="http://schemas.microsoft.com/office/drawing/2014/main" id="{424DF269-BF65-9C64-9FFC-70F45E783B22}"/>
              </a:ext>
            </a:extLst>
          </p:cNvPr>
          <p:cNvSpPr/>
          <p:nvPr/>
        </p:nvSpPr>
        <p:spPr>
          <a:xfrm>
            <a:off x="2978706" y="1804906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9" name="Rectangle: Rounded Corners 111">
            <a:extLst>
              <a:ext uri="{FF2B5EF4-FFF2-40B4-BE49-F238E27FC236}">
                <a16:creationId xmlns:a16="http://schemas.microsoft.com/office/drawing/2014/main" id="{4A9CB92F-CD71-A4A0-A6B0-DCCEA22AA3D2}"/>
              </a:ext>
            </a:extLst>
          </p:cNvPr>
          <p:cNvSpPr/>
          <p:nvPr/>
        </p:nvSpPr>
        <p:spPr>
          <a:xfrm>
            <a:off x="2978706" y="2306797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0" name="Rectangle: Rounded Corners 111">
            <a:extLst>
              <a:ext uri="{FF2B5EF4-FFF2-40B4-BE49-F238E27FC236}">
                <a16:creationId xmlns:a16="http://schemas.microsoft.com/office/drawing/2014/main" id="{D1744765-290E-783D-D88E-D523CC352871}"/>
              </a:ext>
            </a:extLst>
          </p:cNvPr>
          <p:cNvSpPr/>
          <p:nvPr/>
        </p:nvSpPr>
        <p:spPr>
          <a:xfrm>
            <a:off x="2988738" y="2808688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1" name="Rectangle: Rounded Corners 111">
            <a:extLst>
              <a:ext uri="{FF2B5EF4-FFF2-40B4-BE49-F238E27FC236}">
                <a16:creationId xmlns:a16="http://schemas.microsoft.com/office/drawing/2014/main" id="{F188F4E4-A4A3-852B-3D70-C84D7DFBA48C}"/>
              </a:ext>
            </a:extLst>
          </p:cNvPr>
          <p:cNvSpPr/>
          <p:nvPr/>
        </p:nvSpPr>
        <p:spPr>
          <a:xfrm>
            <a:off x="2978706" y="3306878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2" name="Rectangle: Rounded Corners 111">
            <a:extLst>
              <a:ext uri="{FF2B5EF4-FFF2-40B4-BE49-F238E27FC236}">
                <a16:creationId xmlns:a16="http://schemas.microsoft.com/office/drawing/2014/main" id="{F3EDDC71-EB87-5FD5-416A-7FC7D507DA74}"/>
              </a:ext>
            </a:extLst>
          </p:cNvPr>
          <p:cNvSpPr/>
          <p:nvPr/>
        </p:nvSpPr>
        <p:spPr>
          <a:xfrm>
            <a:off x="2988738" y="3812470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3" name="Rectangle: Rounded Corners 111">
            <a:extLst>
              <a:ext uri="{FF2B5EF4-FFF2-40B4-BE49-F238E27FC236}">
                <a16:creationId xmlns:a16="http://schemas.microsoft.com/office/drawing/2014/main" id="{44A1481E-3655-6829-B594-70BF30E3593E}"/>
              </a:ext>
            </a:extLst>
          </p:cNvPr>
          <p:cNvSpPr/>
          <p:nvPr/>
        </p:nvSpPr>
        <p:spPr>
          <a:xfrm>
            <a:off x="3002266" y="4298483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4" name="Rectangle: Rounded Corners 111">
            <a:extLst>
              <a:ext uri="{FF2B5EF4-FFF2-40B4-BE49-F238E27FC236}">
                <a16:creationId xmlns:a16="http://schemas.microsoft.com/office/drawing/2014/main" id="{3942119C-29BC-6707-2482-A69F5B1B1D62}"/>
              </a:ext>
            </a:extLst>
          </p:cNvPr>
          <p:cNvSpPr/>
          <p:nvPr/>
        </p:nvSpPr>
        <p:spPr>
          <a:xfrm>
            <a:off x="4298349" y="1793581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5" name="Rectangle: Rounded Corners 111">
            <a:extLst>
              <a:ext uri="{FF2B5EF4-FFF2-40B4-BE49-F238E27FC236}">
                <a16:creationId xmlns:a16="http://schemas.microsoft.com/office/drawing/2014/main" id="{9F75F01D-1AC7-3D0E-F9B7-856CBE024655}"/>
              </a:ext>
            </a:extLst>
          </p:cNvPr>
          <p:cNvSpPr/>
          <p:nvPr/>
        </p:nvSpPr>
        <p:spPr>
          <a:xfrm>
            <a:off x="4298349" y="2295472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6" name="Rectangle: Rounded Corners 111">
            <a:extLst>
              <a:ext uri="{FF2B5EF4-FFF2-40B4-BE49-F238E27FC236}">
                <a16:creationId xmlns:a16="http://schemas.microsoft.com/office/drawing/2014/main" id="{B7309593-9BE6-1CD0-5861-AE1E5EC0BE51}"/>
              </a:ext>
            </a:extLst>
          </p:cNvPr>
          <p:cNvSpPr/>
          <p:nvPr/>
        </p:nvSpPr>
        <p:spPr>
          <a:xfrm>
            <a:off x="4308381" y="2797363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7" name="Rectangle: Rounded Corners 111">
            <a:extLst>
              <a:ext uri="{FF2B5EF4-FFF2-40B4-BE49-F238E27FC236}">
                <a16:creationId xmlns:a16="http://schemas.microsoft.com/office/drawing/2014/main" id="{0E670E48-5609-4790-243B-ECA5108B1389}"/>
              </a:ext>
            </a:extLst>
          </p:cNvPr>
          <p:cNvSpPr/>
          <p:nvPr/>
        </p:nvSpPr>
        <p:spPr>
          <a:xfrm>
            <a:off x="4298349" y="3295553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8" name="Rectangle: Rounded Corners 111">
            <a:extLst>
              <a:ext uri="{FF2B5EF4-FFF2-40B4-BE49-F238E27FC236}">
                <a16:creationId xmlns:a16="http://schemas.microsoft.com/office/drawing/2014/main" id="{C501B5FE-E944-D1EC-3F08-5FCA214C1ED3}"/>
              </a:ext>
            </a:extLst>
          </p:cNvPr>
          <p:cNvSpPr/>
          <p:nvPr/>
        </p:nvSpPr>
        <p:spPr>
          <a:xfrm>
            <a:off x="4308381" y="3801145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9" name="Rectangle: Rounded Corners 111">
            <a:extLst>
              <a:ext uri="{FF2B5EF4-FFF2-40B4-BE49-F238E27FC236}">
                <a16:creationId xmlns:a16="http://schemas.microsoft.com/office/drawing/2014/main" id="{FED1D678-03EF-25A3-CB0E-733533F2084B}"/>
              </a:ext>
            </a:extLst>
          </p:cNvPr>
          <p:cNvSpPr/>
          <p:nvPr/>
        </p:nvSpPr>
        <p:spPr>
          <a:xfrm>
            <a:off x="4321909" y="4287158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60" name="Rectangle: Rounded Corners 111">
            <a:extLst>
              <a:ext uri="{FF2B5EF4-FFF2-40B4-BE49-F238E27FC236}">
                <a16:creationId xmlns:a16="http://schemas.microsoft.com/office/drawing/2014/main" id="{F3F112BE-630E-E043-D6A4-194D2C0F64BF}"/>
              </a:ext>
            </a:extLst>
          </p:cNvPr>
          <p:cNvSpPr/>
          <p:nvPr/>
        </p:nvSpPr>
        <p:spPr>
          <a:xfrm>
            <a:off x="5594432" y="1793581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1" name="Rectangle: Rounded Corners 111">
            <a:extLst>
              <a:ext uri="{FF2B5EF4-FFF2-40B4-BE49-F238E27FC236}">
                <a16:creationId xmlns:a16="http://schemas.microsoft.com/office/drawing/2014/main" id="{673BEFD1-C65E-A3C6-293F-9E76F1067FB5}"/>
              </a:ext>
            </a:extLst>
          </p:cNvPr>
          <p:cNvSpPr/>
          <p:nvPr/>
        </p:nvSpPr>
        <p:spPr>
          <a:xfrm>
            <a:off x="5594432" y="2295472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2" name="Rectangle: Rounded Corners 111">
            <a:extLst>
              <a:ext uri="{FF2B5EF4-FFF2-40B4-BE49-F238E27FC236}">
                <a16:creationId xmlns:a16="http://schemas.microsoft.com/office/drawing/2014/main" id="{716C9C9F-D422-3598-1B4C-49FA7C0C9DE9}"/>
              </a:ext>
            </a:extLst>
          </p:cNvPr>
          <p:cNvSpPr/>
          <p:nvPr/>
        </p:nvSpPr>
        <p:spPr>
          <a:xfrm>
            <a:off x="5604464" y="2797363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3" name="Rectangle: Rounded Corners 111">
            <a:extLst>
              <a:ext uri="{FF2B5EF4-FFF2-40B4-BE49-F238E27FC236}">
                <a16:creationId xmlns:a16="http://schemas.microsoft.com/office/drawing/2014/main" id="{D33CA3FA-1E86-DD69-D4E3-C74C2B4BC212}"/>
              </a:ext>
            </a:extLst>
          </p:cNvPr>
          <p:cNvSpPr/>
          <p:nvPr/>
        </p:nvSpPr>
        <p:spPr>
          <a:xfrm>
            <a:off x="5594432" y="3295553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64" name="Rectangle: Rounded Corners 111">
            <a:extLst>
              <a:ext uri="{FF2B5EF4-FFF2-40B4-BE49-F238E27FC236}">
                <a16:creationId xmlns:a16="http://schemas.microsoft.com/office/drawing/2014/main" id="{6BB71E97-DDE0-C8B0-B6B8-EEA5E3E4EBAB}"/>
              </a:ext>
            </a:extLst>
          </p:cNvPr>
          <p:cNvSpPr/>
          <p:nvPr/>
        </p:nvSpPr>
        <p:spPr>
          <a:xfrm>
            <a:off x="5604464" y="3801145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65" name="Rectangle: Rounded Corners 111">
            <a:extLst>
              <a:ext uri="{FF2B5EF4-FFF2-40B4-BE49-F238E27FC236}">
                <a16:creationId xmlns:a16="http://schemas.microsoft.com/office/drawing/2014/main" id="{7C031E74-A71A-BE5E-D4F4-251340C8DF0A}"/>
              </a:ext>
            </a:extLst>
          </p:cNvPr>
          <p:cNvSpPr/>
          <p:nvPr/>
        </p:nvSpPr>
        <p:spPr>
          <a:xfrm>
            <a:off x="5617992" y="4287158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66" name="Rectangle: Rounded Corners 111">
            <a:extLst>
              <a:ext uri="{FF2B5EF4-FFF2-40B4-BE49-F238E27FC236}">
                <a16:creationId xmlns:a16="http://schemas.microsoft.com/office/drawing/2014/main" id="{F8A02322-D176-44C1-06C4-DDE606921C48}"/>
              </a:ext>
            </a:extLst>
          </p:cNvPr>
          <p:cNvSpPr/>
          <p:nvPr/>
        </p:nvSpPr>
        <p:spPr>
          <a:xfrm>
            <a:off x="6890515" y="1804906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7" name="Rectangle: Rounded Corners 111">
            <a:extLst>
              <a:ext uri="{FF2B5EF4-FFF2-40B4-BE49-F238E27FC236}">
                <a16:creationId xmlns:a16="http://schemas.microsoft.com/office/drawing/2014/main" id="{1C2FFE12-F0EB-C08F-2958-54CBE3F9B9B9}"/>
              </a:ext>
            </a:extLst>
          </p:cNvPr>
          <p:cNvSpPr/>
          <p:nvPr/>
        </p:nvSpPr>
        <p:spPr>
          <a:xfrm>
            <a:off x="6890515" y="2306797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8" name="Rectangle: Rounded Corners 111">
            <a:extLst>
              <a:ext uri="{FF2B5EF4-FFF2-40B4-BE49-F238E27FC236}">
                <a16:creationId xmlns:a16="http://schemas.microsoft.com/office/drawing/2014/main" id="{85D09130-AF82-D879-83C5-C1539540C40C}"/>
              </a:ext>
            </a:extLst>
          </p:cNvPr>
          <p:cNvSpPr/>
          <p:nvPr/>
        </p:nvSpPr>
        <p:spPr>
          <a:xfrm>
            <a:off x="6900547" y="2808688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9" name="Rectangle: Rounded Corners 111">
            <a:extLst>
              <a:ext uri="{FF2B5EF4-FFF2-40B4-BE49-F238E27FC236}">
                <a16:creationId xmlns:a16="http://schemas.microsoft.com/office/drawing/2014/main" id="{1A04F62F-6C83-30B7-0C60-23CCB4E704C0}"/>
              </a:ext>
            </a:extLst>
          </p:cNvPr>
          <p:cNvSpPr/>
          <p:nvPr/>
        </p:nvSpPr>
        <p:spPr>
          <a:xfrm>
            <a:off x="6890515" y="3306878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0" name="Rectangle: Rounded Corners 111">
            <a:extLst>
              <a:ext uri="{FF2B5EF4-FFF2-40B4-BE49-F238E27FC236}">
                <a16:creationId xmlns:a16="http://schemas.microsoft.com/office/drawing/2014/main" id="{E8A09DC7-77A2-DE40-006B-CAE19FF7E5C2}"/>
              </a:ext>
            </a:extLst>
          </p:cNvPr>
          <p:cNvSpPr/>
          <p:nvPr/>
        </p:nvSpPr>
        <p:spPr>
          <a:xfrm>
            <a:off x="6900547" y="3812470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71" name="Rectangle: Rounded Corners 111">
            <a:extLst>
              <a:ext uri="{FF2B5EF4-FFF2-40B4-BE49-F238E27FC236}">
                <a16:creationId xmlns:a16="http://schemas.microsoft.com/office/drawing/2014/main" id="{0190AF26-6D18-1658-D314-C26802702196}"/>
              </a:ext>
            </a:extLst>
          </p:cNvPr>
          <p:cNvSpPr/>
          <p:nvPr/>
        </p:nvSpPr>
        <p:spPr>
          <a:xfrm>
            <a:off x="6914075" y="4298482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72" name="Rectangle: Rounded Corners 111">
            <a:extLst>
              <a:ext uri="{FF2B5EF4-FFF2-40B4-BE49-F238E27FC236}">
                <a16:creationId xmlns:a16="http://schemas.microsoft.com/office/drawing/2014/main" id="{E525B6FB-0D11-0894-EAEE-B045AB753873}"/>
              </a:ext>
            </a:extLst>
          </p:cNvPr>
          <p:cNvSpPr/>
          <p:nvPr/>
        </p:nvSpPr>
        <p:spPr>
          <a:xfrm>
            <a:off x="4259745" y="1326100"/>
            <a:ext cx="1266814" cy="3917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Douglas Ståhl</a:t>
            </a:r>
          </a:p>
        </p:txBody>
      </p:sp>
      <p:sp>
        <p:nvSpPr>
          <p:cNvPr id="74" name="Rectangle: Rounded Corners 111">
            <a:extLst>
              <a:ext uri="{FF2B5EF4-FFF2-40B4-BE49-F238E27FC236}">
                <a16:creationId xmlns:a16="http://schemas.microsoft.com/office/drawing/2014/main" id="{99F79CD3-09CA-A34C-7AF1-C1F8BB6ED98D}"/>
              </a:ext>
            </a:extLst>
          </p:cNvPr>
          <p:cNvSpPr/>
          <p:nvPr/>
        </p:nvSpPr>
        <p:spPr>
          <a:xfrm>
            <a:off x="5617993" y="1323722"/>
            <a:ext cx="1204650" cy="40677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Jacob Linzenbold</a:t>
            </a:r>
          </a:p>
        </p:txBody>
      </p:sp>
      <p:sp>
        <p:nvSpPr>
          <p:cNvPr id="75" name="Rectangle: Rounded Corners 112">
            <a:extLst>
              <a:ext uri="{FF2B5EF4-FFF2-40B4-BE49-F238E27FC236}">
                <a16:creationId xmlns:a16="http://schemas.microsoft.com/office/drawing/2014/main" id="{5B2EFACF-FA37-FC98-4002-2BFDED6A2336}"/>
              </a:ext>
            </a:extLst>
          </p:cNvPr>
          <p:cNvSpPr/>
          <p:nvPr/>
        </p:nvSpPr>
        <p:spPr>
          <a:xfrm>
            <a:off x="6853074" y="1312954"/>
            <a:ext cx="1265651" cy="41722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Philip Höglund </a:t>
            </a:r>
          </a:p>
        </p:txBody>
      </p:sp>
      <p:sp>
        <p:nvSpPr>
          <p:cNvPr id="76" name="Rectangle: Rounded Corners 111">
            <a:extLst>
              <a:ext uri="{FF2B5EF4-FFF2-40B4-BE49-F238E27FC236}">
                <a16:creationId xmlns:a16="http://schemas.microsoft.com/office/drawing/2014/main" id="{D92319E6-D999-ED38-4838-A9FE096C6E4F}"/>
              </a:ext>
            </a:extLst>
          </p:cNvPr>
          <p:cNvSpPr/>
          <p:nvPr/>
        </p:nvSpPr>
        <p:spPr>
          <a:xfrm>
            <a:off x="8210158" y="1804906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7" name="Rectangle: Rounded Corners 111">
            <a:extLst>
              <a:ext uri="{FF2B5EF4-FFF2-40B4-BE49-F238E27FC236}">
                <a16:creationId xmlns:a16="http://schemas.microsoft.com/office/drawing/2014/main" id="{384C03C6-A49F-9772-70C6-156B7A93057E}"/>
              </a:ext>
            </a:extLst>
          </p:cNvPr>
          <p:cNvSpPr/>
          <p:nvPr/>
        </p:nvSpPr>
        <p:spPr>
          <a:xfrm>
            <a:off x="8210158" y="2306797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8" name="Rectangle: Rounded Corners 111">
            <a:extLst>
              <a:ext uri="{FF2B5EF4-FFF2-40B4-BE49-F238E27FC236}">
                <a16:creationId xmlns:a16="http://schemas.microsoft.com/office/drawing/2014/main" id="{0BE97433-4E4F-EE95-E0CD-852BD2E5FCD7}"/>
              </a:ext>
            </a:extLst>
          </p:cNvPr>
          <p:cNvSpPr/>
          <p:nvPr/>
        </p:nvSpPr>
        <p:spPr>
          <a:xfrm>
            <a:off x="8220190" y="2808688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9" name="Rectangle: Rounded Corners 111">
            <a:extLst>
              <a:ext uri="{FF2B5EF4-FFF2-40B4-BE49-F238E27FC236}">
                <a16:creationId xmlns:a16="http://schemas.microsoft.com/office/drawing/2014/main" id="{AE3BA737-FA93-F571-2028-CC01C7536F24}"/>
              </a:ext>
            </a:extLst>
          </p:cNvPr>
          <p:cNvSpPr/>
          <p:nvPr/>
        </p:nvSpPr>
        <p:spPr>
          <a:xfrm>
            <a:off x="8210158" y="3306878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0" name="Rectangle: Rounded Corners 111">
            <a:extLst>
              <a:ext uri="{FF2B5EF4-FFF2-40B4-BE49-F238E27FC236}">
                <a16:creationId xmlns:a16="http://schemas.microsoft.com/office/drawing/2014/main" id="{9EBE717E-86E8-9A6A-567A-283B52E864A5}"/>
              </a:ext>
            </a:extLst>
          </p:cNvPr>
          <p:cNvSpPr/>
          <p:nvPr/>
        </p:nvSpPr>
        <p:spPr>
          <a:xfrm>
            <a:off x="8220190" y="3812470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1" name="Rectangle: Rounded Corners 111">
            <a:extLst>
              <a:ext uri="{FF2B5EF4-FFF2-40B4-BE49-F238E27FC236}">
                <a16:creationId xmlns:a16="http://schemas.microsoft.com/office/drawing/2014/main" id="{CD563F12-7922-25DF-65B4-7036388ED662}"/>
              </a:ext>
            </a:extLst>
          </p:cNvPr>
          <p:cNvSpPr/>
          <p:nvPr/>
        </p:nvSpPr>
        <p:spPr>
          <a:xfrm>
            <a:off x="8233718" y="4298481"/>
            <a:ext cx="1228210" cy="40407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82" name="Rectangle: Rounded Corners 111">
            <a:extLst>
              <a:ext uri="{FF2B5EF4-FFF2-40B4-BE49-F238E27FC236}">
                <a16:creationId xmlns:a16="http://schemas.microsoft.com/office/drawing/2014/main" id="{BFDE58B7-FFCC-4B8A-4312-376C5AB63227}"/>
              </a:ext>
            </a:extLst>
          </p:cNvPr>
          <p:cNvSpPr/>
          <p:nvPr/>
        </p:nvSpPr>
        <p:spPr>
          <a:xfrm>
            <a:off x="8194233" y="1332288"/>
            <a:ext cx="1244135" cy="41722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Edward Boström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4C591199-7D8E-C035-4768-AE5571D6D1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62" y="206721"/>
            <a:ext cx="1135380" cy="1021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6995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67">
            <a:extLst>
              <a:ext uri="{FF2B5EF4-FFF2-40B4-BE49-F238E27FC236}">
                <a16:creationId xmlns:a16="http://schemas.microsoft.com/office/drawing/2014/main" id="{F5AF1E87-602E-CA4B-9CAE-2AB4F0EB78BE}"/>
              </a:ext>
            </a:extLst>
          </p:cNvPr>
          <p:cNvSpPr/>
          <p:nvPr/>
        </p:nvSpPr>
        <p:spPr>
          <a:xfrm>
            <a:off x="9777393" y="2601012"/>
            <a:ext cx="1377554" cy="3077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9" name="TextBox 134">
            <a:extLst>
              <a:ext uri="{FF2B5EF4-FFF2-40B4-BE49-F238E27FC236}">
                <a16:creationId xmlns:a16="http://schemas.microsoft.com/office/drawing/2014/main" id="{0A9ECA14-2881-CF4C-AE4E-C770ED37647B}"/>
              </a:ext>
            </a:extLst>
          </p:cNvPr>
          <p:cNvSpPr txBox="1"/>
          <p:nvPr/>
        </p:nvSpPr>
        <p:spPr>
          <a:xfrm>
            <a:off x="10466170" y="3063550"/>
            <a:ext cx="6591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WINNER</a:t>
            </a:r>
          </a:p>
        </p:txBody>
      </p:sp>
      <p:pic>
        <p:nvPicPr>
          <p:cNvPr id="60" name="Graphic 78" descr="Trophy">
            <a:extLst>
              <a:ext uri="{FF2B5EF4-FFF2-40B4-BE49-F238E27FC236}">
                <a16:creationId xmlns:a16="http://schemas.microsoft.com/office/drawing/2014/main" id="{72C356A2-61C0-E942-A32B-F8C4C3E21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3999" y="2492727"/>
            <a:ext cx="723697" cy="723697"/>
          </a:xfrm>
          <a:prstGeom prst="rect">
            <a:avLst/>
          </a:prstGeom>
        </p:spPr>
      </p:pic>
      <p:sp>
        <p:nvSpPr>
          <p:cNvPr id="62" name="textruta 61">
            <a:extLst>
              <a:ext uri="{FF2B5EF4-FFF2-40B4-BE49-F238E27FC236}">
                <a16:creationId xmlns:a16="http://schemas.microsoft.com/office/drawing/2014/main" id="{E4F96461-241A-9D4D-8FC6-0EC24288C225}"/>
              </a:ext>
            </a:extLst>
          </p:cNvPr>
          <p:cNvSpPr txBox="1"/>
          <p:nvPr/>
        </p:nvSpPr>
        <p:spPr>
          <a:xfrm>
            <a:off x="8463563" y="5572796"/>
            <a:ext cx="2423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  </a:t>
            </a:r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AE8C3E1-C016-B643-AEF2-343A7B1AA205}"/>
              </a:ext>
            </a:extLst>
          </p:cNvPr>
          <p:cNvSpPr/>
          <p:nvPr/>
        </p:nvSpPr>
        <p:spPr>
          <a:xfrm>
            <a:off x="9145085" y="394414"/>
            <a:ext cx="2198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JUNIORDUBBEL 2026</a:t>
            </a:r>
            <a:endParaRPr lang="sv-SE" dirty="0">
              <a:solidFill>
                <a:srgbClr val="0070C0"/>
              </a:solidFill>
            </a:endParaRPr>
          </a:p>
          <a:p>
            <a:endParaRPr lang="sv-SE" dirty="0"/>
          </a:p>
        </p:txBody>
      </p:sp>
      <p:sp>
        <p:nvSpPr>
          <p:cNvPr id="25" name="Rectangle: Rounded Corners 111">
            <a:extLst>
              <a:ext uri="{FF2B5EF4-FFF2-40B4-BE49-F238E27FC236}">
                <a16:creationId xmlns:a16="http://schemas.microsoft.com/office/drawing/2014/main" id="{8AC170EA-633A-BB4C-80DB-706F288CF5F9}"/>
              </a:ext>
            </a:extLst>
          </p:cNvPr>
          <p:cNvSpPr/>
          <p:nvPr/>
        </p:nvSpPr>
        <p:spPr>
          <a:xfrm>
            <a:off x="4900391" y="1544706"/>
            <a:ext cx="1345342" cy="35297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Jacob Linzenbold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Jacob Rotstein</a:t>
            </a:r>
          </a:p>
        </p:txBody>
      </p:sp>
      <p:sp>
        <p:nvSpPr>
          <p:cNvPr id="30" name="Rectangle: Rounded Corners 111">
            <a:extLst>
              <a:ext uri="{FF2B5EF4-FFF2-40B4-BE49-F238E27FC236}">
                <a16:creationId xmlns:a16="http://schemas.microsoft.com/office/drawing/2014/main" id="{1E3E4340-ACA8-654E-8DAA-FA4E18658F84}"/>
              </a:ext>
            </a:extLst>
          </p:cNvPr>
          <p:cNvSpPr/>
          <p:nvPr/>
        </p:nvSpPr>
        <p:spPr>
          <a:xfrm>
            <a:off x="2339532" y="1565001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H.Linzenbold</a:t>
            </a:r>
            <a:endParaRPr lang="en-US" sz="1100" dirty="0">
              <a:solidFill>
                <a:schemeClr val="tx1"/>
              </a:solidFill>
            </a:endParaRP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Carl Lundin</a:t>
            </a:r>
          </a:p>
        </p:txBody>
      </p:sp>
      <p:sp>
        <p:nvSpPr>
          <p:cNvPr id="40" name="Rectangle: Rounded Corners 112">
            <a:extLst>
              <a:ext uri="{FF2B5EF4-FFF2-40B4-BE49-F238E27FC236}">
                <a16:creationId xmlns:a16="http://schemas.microsoft.com/office/drawing/2014/main" id="{02C969B7-283F-FC41-AED3-757E0C4B7482}"/>
              </a:ext>
            </a:extLst>
          </p:cNvPr>
          <p:cNvSpPr/>
          <p:nvPr/>
        </p:nvSpPr>
        <p:spPr>
          <a:xfrm>
            <a:off x="3623755" y="1544706"/>
            <a:ext cx="1175901" cy="3868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Leon &amp; Stella Danell</a:t>
            </a:r>
          </a:p>
        </p:txBody>
      </p:sp>
      <p:sp>
        <p:nvSpPr>
          <p:cNvPr id="43" name="Rectangle: Rounded Corners 111">
            <a:extLst>
              <a:ext uri="{FF2B5EF4-FFF2-40B4-BE49-F238E27FC236}">
                <a16:creationId xmlns:a16="http://schemas.microsoft.com/office/drawing/2014/main" id="{1EE0FE64-F071-AA44-AC1F-520E2A7B5A68}"/>
              </a:ext>
            </a:extLst>
          </p:cNvPr>
          <p:cNvSpPr/>
          <p:nvPr/>
        </p:nvSpPr>
        <p:spPr>
          <a:xfrm>
            <a:off x="2359198" y="1955987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4" name="Rectangle: Rounded Corners 111">
            <a:extLst>
              <a:ext uri="{FF2B5EF4-FFF2-40B4-BE49-F238E27FC236}">
                <a16:creationId xmlns:a16="http://schemas.microsoft.com/office/drawing/2014/main" id="{26ACEFF8-786B-7D4E-9485-ECB290B021CD}"/>
              </a:ext>
            </a:extLst>
          </p:cNvPr>
          <p:cNvSpPr/>
          <p:nvPr/>
        </p:nvSpPr>
        <p:spPr>
          <a:xfrm>
            <a:off x="2359198" y="2369444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7" name="Rectangle: Rounded Corners 111">
            <a:extLst>
              <a:ext uri="{FF2B5EF4-FFF2-40B4-BE49-F238E27FC236}">
                <a16:creationId xmlns:a16="http://schemas.microsoft.com/office/drawing/2014/main" id="{B8943CA1-73FD-5343-B603-16683F73EF6B}"/>
              </a:ext>
            </a:extLst>
          </p:cNvPr>
          <p:cNvSpPr/>
          <p:nvPr/>
        </p:nvSpPr>
        <p:spPr>
          <a:xfrm>
            <a:off x="2359198" y="3192452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8" name="Rectangle: Rounded Corners 111">
            <a:extLst>
              <a:ext uri="{FF2B5EF4-FFF2-40B4-BE49-F238E27FC236}">
                <a16:creationId xmlns:a16="http://schemas.microsoft.com/office/drawing/2014/main" id="{0FF16829-B199-6449-A0CD-AF053A8AC8A5}"/>
              </a:ext>
            </a:extLst>
          </p:cNvPr>
          <p:cNvSpPr/>
          <p:nvPr/>
        </p:nvSpPr>
        <p:spPr>
          <a:xfrm>
            <a:off x="2359198" y="3589289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0" name="Rectangle: Rounded Corners 111">
            <a:extLst>
              <a:ext uri="{FF2B5EF4-FFF2-40B4-BE49-F238E27FC236}">
                <a16:creationId xmlns:a16="http://schemas.microsoft.com/office/drawing/2014/main" id="{1C199FA0-58D6-604C-BC62-1D69352A68B7}"/>
              </a:ext>
            </a:extLst>
          </p:cNvPr>
          <p:cNvSpPr/>
          <p:nvPr/>
        </p:nvSpPr>
        <p:spPr>
          <a:xfrm>
            <a:off x="3604843" y="1972626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54" name="Rectangle: Rounded Corners 111">
            <a:extLst>
              <a:ext uri="{FF2B5EF4-FFF2-40B4-BE49-F238E27FC236}">
                <a16:creationId xmlns:a16="http://schemas.microsoft.com/office/drawing/2014/main" id="{85DC71F3-8706-FF48-99B8-14050C78137B}"/>
              </a:ext>
            </a:extLst>
          </p:cNvPr>
          <p:cNvSpPr/>
          <p:nvPr/>
        </p:nvSpPr>
        <p:spPr>
          <a:xfrm>
            <a:off x="6324381" y="1537912"/>
            <a:ext cx="1345342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Elsa Fagerström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Oscar </a:t>
            </a:r>
            <a:r>
              <a:rPr lang="en-US" sz="1100" dirty="0" err="1">
                <a:solidFill>
                  <a:schemeClr val="tx1"/>
                </a:solidFill>
              </a:rPr>
              <a:t>Nordenvall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" name="Rectangle: Rounded Corners 111">
            <a:extLst>
              <a:ext uri="{FF2B5EF4-FFF2-40B4-BE49-F238E27FC236}">
                <a16:creationId xmlns:a16="http://schemas.microsoft.com/office/drawing/2014/main" id="{BF773C5A-9C78-FC9E-CBAC-2E33FC4B2BB7}"/>
              </a:ext>
            </a:extLst>
          </p:cNvPr>
          <p:cNvSpPr/>
          <p:nvPr/>
        </p:nvSpPr>
        <p:spPr>
          <a:xfrm>
            <a:off x="7748371" y="1537911"/>
            <a:ext cx="1345342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Louise Edén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Nora Lund Afif</a:t>
            </a:r>
          </a:p>
        </p:txBody>
      </p:sp>
      <p:sp>
        <p:nvSpPr>
          <p:cNvPr id="3" name="Rectangle: Rounded Corners 111">
            <a:extLst>
              <a:ext uri="{FF2B5EF4-FFF2-40B4-BE49-F238E27FC236}">
                <a16:creationId xmlns:a16="http://schemas.microsoft.com/office/drawing/2014/main" id="{7F999323-89C0-308F-1445-8BBB808EE258}"/>
              </a:ext>
            </a:extLst>
          </p:cNvPr>
          <p:cNvSpPr/>
          <p:nvPr/>
        </p:nvSpPr>
        <p:spPr>
          <a:xfrm>
            <a:off x="965094" y="1943287"/>
            <a:ext cx="1345342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H.Linzenbold</a:t>
            </a:r>
            <a:endParaRPr lang="en-US" sz="1100" dirty="0">
              <a:solidFill>
                <a:schemeClr val="tx1"/>
              </a:solidFill>
            </a:endParaRP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Carl Lundin</a:t>
            </a:r>
          </a:p>
        </p:txBody>
      </p:sp>
      <p:sp>
        <p:nvSpPr>
          <p:cNvPr id="4" name="Rectangle: Rounded Corners 112">
            <a:extLst>
              <a:ext uri="{FF2B5EF4-FFF2-40B4-BE49-F238E27FC236}">
                <a16:creationId xmlns:a16="http://schemas.microsoft.com/office/drawing/2014/main" id="{D0BF3C36-9C37-6F90-7184-DD7110712E7D}"/>
              </a:ext>
            </a:extLst>
          </p:cNvPr>
          <p:cNvSpPr/>
          <p:nvPr/>
        </p:nvSpPr>
        <p:spPr>
          <a:xfrm>
            <a:off x="952672" y="2345243"/>
            <a:ext cx="1345342" cy="3868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Leon &amp; Stella Danell</a:t>
            </a:r>
          </a:p>
        </p:txBody>
      </p:sp>
      <p:sp>
        <p:nvSpPr>
          <p:cNvPr id="6" name="Rectangle: Rounded Corners 111">
            <a:extLst>
              <a:ext uri="{FF2B5EF4-FFF2-40B4-BE49-F238E27FC236}">
                <a16:creationId xmlns:a16="http://schemas.microsoft.com/office/drawing/2014/main" id="{931CAC04-9D76-C34D-F2C0-F9CC79B08EF2}"/>
              </a:ext>
            </a:extLst>
          </p:cNvPr>
          <p:cNvSpPr/>
          <p:nvPr/>
        </p:nvSpPr>
        <p:spPr>
          <a:xfrm>
            <a:off x="965094" y="2789694"/>
            <a:ext cx="1345342" cy="35297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Jacob Linzenbold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Jacob Rotstein</a:t>
            </a:r>
          </a:p>
        </p:txBody>
      </p:sp>
      <p:sp>
        <p:nvSpPr>
          <p:cNvPr id="7" name="Rectangle: Rounded Corners 111">
            <a:extLst>
              <a:ext uri="{FF2B5EF4-FFF2-40B4-BE49-F238E27FC236}">
                <a16:creationId xmlns:a16="http://schemas.microsoft.com/office/drawing/2014/main" id="{5C4998B1-8858-0AF6-F052-9B22E65627C1}"/>
              </a:ext>
            </a:extLst>
          </p:cNvPr>
          <p:cNvSpPr/>
          <p:nvPr/>
        </p:nvSpPr>
        <p:spPr>
          <a:xfrm>
            <a:off x="965094" y="3200263"/>
            <a:ext cx="1345342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Elsa Fagerström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Oscar </a:t>
            </a:r>
            <a:r>
              <a:rPr lang="en-US" sz="1100" dirty="0" err="1">
                <a:solidFill>
                  <a:schemeClr val="tx1"/>
                </a:solidFill>
              </a:rPr>
              <a:t>Nordenvall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111">
            <a:extLst>
              <a:ext uri="{FF2B5EF4-FFF2-40B4-BE49-F238E27FC236}">
                <a16:creationId xmlns:a16="http://schemas.microsoft.com/office/drawing/2014/main" id="{F46A8738-95D7-DED2-6447-53782E86C53A}"/>
              </a:ext>
            </a:extLst>
          </p:cNvPr>
          <p:cNvSpPr/>
          <p:nvPr/>
        </p:nvSpPr>
        <p:spPr>
          <a:xfrm>
            <a:off x="952671" y="3636061"/>
            <a:ext cx="1345342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Louise Edén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Nora Lund Afif</a:t>
            </a:r>
          </a:p>
        </p:txBody>
      </p:sp>
      <p:sp>
        <p:nvSpPr>
          <p:cNvPr id="9" name="Rectangle: Rounded Corners 111">
            <a:extLst>
              <a:ext uri="{FF2B5EF4-FFF2-40B4-BE49-F238E27FC236}">
                <a16:creationId xmlns:a16="http://schemas.microsoft.com/office/drawing/2014/main" id="{7D7F9E2D-17EA-1F10-1AA4-D90252E55F45}"/>
              </a:ext>
            </a:extLst>
          </p:cNvPr>
          <p:cNvSpPr/>
          <p:nvPr/>
        </p:nvSpPr>
        <p:spPr>
          <a:xfrm>
            <a:off x="3591030" y="3194053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0" name="Rectangle: Rounded Corners 111">
            <a:extLst>
              <a:ext uri="{FF2B5EF4-FFF2-40B4-BE49-F238E27FC236}">
                <a16:creationId xmlns:a16="http://schemas.microsoft.com/office/drawing/2014/main" id="{7B6120C6-072B-5C82-5F4D-FF1012C042AC}"/>
              </a:ext>
            </a:extLst>
          </p:cNvPr>
          <p:cNvSpPr/>
          <p:nvPr/>
        </p:nvSpPr>
        <p:spPr>
          <a:xfrm>
            <a:off x="3591030" y="2776107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1" name="Rectangle: Rounded Corners 111">
            <a:extLst>
              <a:ext uri="{FF2B5EF4-FFF2-40B4-BE49-F238E27FC236}">
                <a16:creationId xmlns:a16="http://schemas.microsoft.com/office/drawing/2014/main" id="{772E33FF-1628-1865-33BE-A846BA787E56}"/>
              </a:ext>
            </a:extLst>
          </p:cNvPr>
          <p:cNvSpPr/>
          <p:nvPr/>
        </p:nvSpPr>
        <p:spPr>
          <a:xfrm>
            <a:off x="3591030" y="3613600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2" name="Rectangle: Rounded Corners 111">
            <a:extLst>
              <a:ext uri="{FF2B5EF4-FFF2-40B4-BE49-F238E27FC236}">
                <a16:creationId xmlns:a16="http://schemas.microsoft.com/office/drawing/2014/main" id="{76E6E09A-1854-1C22-BB5A-BA9A0A1751FA}"/>
              </a:ext>
            </a:extLst>
          </p:cNvPr>
          <p:cNvSpPr/>
          <p:nvPr/>
        </p:nvSpPr>
        <p:spPr>
          <a:xfrm>
            <a:off x="4840539" y="3589288"/>
            <a:ext cx="1400940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3" name="Rectangle: Rounded Corners 111">
            <a:extLst>
              <a:ext uri="{FF2B5EF4-FFF2-40B4-BE49-F238E27FC236}">
                <a16:creationId xmlns:a16="http://schemas.microsoft.com/office/drawing/2014/main" id="{FA6F7B49-2B2A-3BD1-B2C0-96387D4C5208}"/>
              </a:ext>
            </a:extLst>
          </p:cNvPr>
          <p:cNvSpPr/>
          <p:nvPr/>
        </p:nvSpPr>
        <p:spPr>
          <a:xfrm>
            <a:off x="6338413" y="3589287"/>
            <a:ext cx="1331308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4" name="Rectangle: Rounded Corners 111">
            <a:extLst>
              <a:ext uri="{FF2B5EF4-FFF2-40B4-BE49-F238E27FC236}">
                <a16:creationId xmlns:a16="http://schemas.microsoft.com/office/drawing/2014/main" id="{27D01309-B066-9658-B5AA-9969C8856358}"/>
              </a:ext>
            </a:extLst>
          </p:cNvPr>
          <p:cNvSpPr/>
          <p:nvPr/>
        </p:nvSpPr>
        <p:spPr>
          <a:xfrm>
            <a:off x="4844793" y="3182371"/>
            <a:ext cx="1400940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5" name="Rectangle: Rounded Corners 111">
            <a:extLst>
              <a:ext uri="{FF2B5EF4-FFF2-40B4-BE49-F238E27FC236}">
                <a16:creationId xmlns:a16="http://schemas.microsoft.com/office/drawing/2014/main" id="{DBA486C3-89E8-0B5A-F377-9CCA7C950AE5}"/>
              </a:ext>
            </a:extLst>
          </p:cNvPr>
          <p:cNvSpPr/>
          <p:nvPr/>
        </p:nvSpPr>
        <p:spPr>
          <a:xfrm>
            <a:off x="7727259" y="3195071"/>
            <a:ext cx="1423988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111">
            <a:extLst>
              <a:ext uri="{FF2B5EF4-FFF2-40B4-BE49-F238E27FC236}">
                <a16:creationId xmlns:a16="http://schemas.microsoft.com/office/drawing/2014/main" id="{78C3864F-EFB5-6526-9EEB-B7406EE068B1}"/>
              </a:ext>
            </a:extLst>
          </p:cNvPr>
          <p:cNvSpPr/>
          <p:nvPr/>
        </p:nvSpPr>
        <p:spPr>
          <a:xfrm>
            <a:off x="7727259" y="3613600"/>
            <a:ext cx="1423988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8" name="Rectangle: Rounded Corners 111">
            <a:extLst>
              <a:ext uri="{FF2B5EF4-FFF2-40B4-BE49-F238E27FC236}">
                <a16:creationId xmlns:a16="http://schemas.microsoft.com/office/drawing/2014/main" id="{9C12E027-B793-4BBF-4C90-BC82A108B379}"/>
              </a:ext>
            </a:extLst>
          </p:cNvPr>
          <p:cNvSpPr/>
          <p:nvPr/>
        </p:nvSpPr>
        <p:spPr>
          <a:xfrm>
            <a:off x="2359198" y="2776107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9" name="Rectangle: Rounded Corners 111">
            <a:extLst>
              <a:ext uri="{FF2B5EF4-FFF2-40B4-BE49-F238E27FC236}">
                <a16:creationId xmlns:a16="http://schemas.microsoft.com/office/drawing/2014/main" id="{B0D53508-8E2C-67F6-BC29-78B28803EE2A}"/>
              </a:ext>
            </a:extLst>
          </p:cNvPr>
          <p:cNvSpPr/>
          <p:nvPr/>
        </p:nvSpPr>
        <p:spPr>
          <a:xfrm>
            <a:off x="4867050" y="1961793"/>
            <a:ext cx="1363717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11">
            <a:extLst>
              <a:ext uri="{FF2B5EF4-FFF2-40B4-BE49-F238E27FC236}">
                <a16:creationId xmlns:a16="http://schemas.microsoft.com/office/drawing/2014/main" id="{49AD74A0-D689-677A-E8B1-141EC888921D}"/>
              </a:ext>
            </a:extLst>
          </p:cNvPr>
          <p:cNvSpPr/>
          <p:nvPr/>
        </p:nvSpPr>
        <p:spPr>
          <a:xfrm>
            <a:off x="4840537" y="2365538"/>
            <a:ext cx="1390229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111">
            <a:extLst>
              <a:ext uri="{FF2B5EF4-FFF2-40B4-BE49-F238E27FC236}">
                <a16:creationId xmlns:a16="http://schemas.microsoft.com/office/drawing/2014/main" id="{19718AF0-3312-EAB0-E846-A48F4565935F}"/>
              </a:ext>
            </a:extLst>
          </p:cNvPr>
          <p:cNvSpPr/>
          <p:nvPr/>
        </p:nvSpPr>
        <p:spPr>
          <a:xfrm>
            <a:off x="6297356" y="1957982"/>
            <a:ext cx="1363717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4" name="Rectangle: Rounded Corners 111">
            <a:extLst>
              <a:ext uri="{FF2B5EF4-FFF2-40B4-BE49-F238E27FC236}">
                <a16:creationId xmlns:a16="http://schemas.microsoft.com/office/drawing/2014/main" id="{C06F5641-CAFA-7744-625C-59F176947ABE}"/>
              </a:ext>
            </a:extLst>
          </p:cNvPr>
          <p:cNvSpPr/>
          <p:nvPr/>
        </p:nvSpPr>
        <p:spPr>
          <a:xfrm>
            <a:off x="6308943" y="2361727"/>
            <a:ext cx="1352129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58" name="Rectangle: Rounded Corners 111">
            <a:extLst>
              <a:ext uri="{FF2B5EF4-FFF2-40B4-BE49-F238E27FC236}">
                <a16:creationId xmlns:a16="http://schemas.microsoft.com/office/drawing/2014/main" id="{F5605686-0363-2BA9-524B-4D36706C1F1F}"/>
              </a:ext>
            </a:extLst>
          </p:cNvPr>
          <p:cNvSpPr/>
          <p:nvPr/>
        </p:nvSpPr>
        <p:spPr>
          <a:xfrm>
            <a:off x="6308943" y="2779357"/>
            <a:ext cx="1352129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3" name="Rectangle: Rounded Corners 111">
            <a:extLst>
              <a:ext uri="{FF2B5EF4-FFF2-40B4-BE49-F238E27FC236}">
                <a16:creationId xmlns:a16="http://schemas.microsoft.com/office/drawing/2014/main" id="{AF781C3B-885F-92BC-CADB-F4B79BC1CC8A}"/>
              </a:ext>
            </a:extLst>
          </p:cNvPr>
          <p:cNvSpPr/>
          <p:nvPr/>
        </p:nvSpPr>
        <p:spPr>
          <a:xfrm>
            <a:off x="7748371" y="1957982"/>
            <a:ext cx="1363717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4" name="Rectangle: Rounded Corners 111">
            <a:extLst>
              <a:ext uri="{FF2B5EF4-FFF2-40B4-BE49-F238E27FC236}">
                <a16:creationId xmlns:a16="http://schemas.microsoft.com/office/drawing/2014/main" id="{3F6C8AB0-D239-2A15-9A41-2BD7224326D5}"/>
              </a:ext>
            </a:extLst>
          </p:cNvPr>
          <p:cNvSpPr/>
          <p:nvPr/>
        </p:nvSpPr>
        <p:spPr>
          <a:xfrm>
            <a:off x="7759958" y="2361727"/>
            <a:ext cx="1352129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5" name="Rectangle: Rounded Corners 111">
            <a:extLst>
              <a:ext uri="{FF2B5EF4-FFF2-40B4-BE49-F238E27FC236}">
                <a16:creationId xmlns:a16="http://schemas.microsoft.com/office/drawing/2014/main" id="{BCC2C2FA-8C4A-7FB1-3AA7-8FDE5F5D6948}"/>
              </a:ext>
            </a:extLst>
          </p:cNvPr>
          <p:cNvSpPr/>
          <p:nvPr/>
        </p:nvSpPr>
        <p:spPr>
          <a:xfrm>
            <a:off x="7759958" y="2779357"/>
            <a:ext cx="1352129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7" name="Rectangle: Rounded Corners 111">
            <a:extLst>
              <a:ext uri="{FF2B5EF4-FFF2-40B4-BE49-F238E27FC236}">
                <a16:creationId xmlns:a16="http://schemas.microsoft.com/office/drawing/2014/main" id="{CD209587-7E62-1E11-B7DE-3085984101C1}"/>
              </a:ext>
            </a:extLst>
          </p:cNvPr>
          <p:cNvSpPr/>
          <p:nvPr/>
        </p:nvSpPr>
        <p:spPr>
          <a:xfrm>
            <a:off x="3613125" y="2368482"/>
            <a:ext cx="1188324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68" name="Rectangle: Rounded Corners 111">
            <a:extLst>
              <a:ext uri="{FF2B5EF4-FFF2-40B4-BE49-F238E27FC236}">
                <a16:creationId xmlns:a16="http://schemas.microsoft.com/office/drawing/2014/main" id="{3E9CDEBD-EC71-ACF4-4DDA-87E4099CFE1A}"/>
              </a:ext>
            </a:extLst>
          </p:cNvPr>
          <p:cNvSpPr/>
          <p:nvPr/>
        </p:nvSpPr>
        <p:spPr>
          <a:xfrm>
            <a:off x="4867050" y="2766678"/>
            <a:ext cx="1363715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69" name="Rectangle: Rounded Corners 111">
            <a:extLst>
              <a:ext uri="{FF2B5EF4-FFF2-40B4-BE49-F238E27FC236}">
                <a16:creationId xmlns:a16="http://schemas.microsoft.com/office/drawing/2014/main" id="{14224099-CDD7-ACE9-118C-CC50503B39BA}"/>
              </a:ext>
            </a:extLst>
          </p:cNvPr>
          <p:cNvSpPr/>
          <p:nvPr/>
        </p:nvSpPr>
        <p:spPr>
          <a:xfrm>
            <a:off x="6308943" y="3182371"/>
            <a:ext cx="1360778" cy="366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X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9A4C397-F1B6-6131-7636-8328B33660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87" y="206721"/>
            <a:ext cx="1135380" cy="102171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C3638003-7638-C159-6400-1BF889B08586}"/>
              </a:ext>
            </a:extLst>
          </p:cNvPr>
          <p:cNvSpPr/>
          <p:nvPr/>
        </p:nvSpPr>
        <p:spPr>
          <a:xfrm>
            <a:off x="7596555" y="5084397"/>
            <a:ext cx="4361676" cy="169604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dirty="0">
                <a:solidFill>
                  <a:srgbClr val="0E1A2F"/>
                </a:solidFill>
              </a:rPr>
              <a:t>1. Anmäl dig senast 30 minuter före spel till tävlingsledningen</a:t>
            </a:r>
          </a:p>
          <a:p>
            <a:r>
              <a:rPr lang="sv-SE" sz="1200" dirty="0">
                <a:solidFill>
                  <a:srgbClr val="0E1A2F"/>
                </a:solidFill>
              </a:rPr>
              <a:t>2. Fem minuters </a:t>
            </a:r>
            <a:r>
              <a:rPr lang="sv-SE" sz="1200" dirty="0" err="1">
                <a:solidFill>
                  <a:srgbClr val="0E1A2F"/>
                </a:solidFill>
              </a:rPr>
              <a:t>inbollning</a:t>
            </a:r>
            <a:endParaRPr lang="sv-SE" sz="1200" dirty="0">
              <a:solidFill>
                <a:srgbClr val="0E1A2F"/>
              </a:solidFill>
            </a:endParaRPr>
          </a:p>
          <a:p>
            <a:r>
              <a:rPr lang="sv-SE" sz="1200" dirty="0">
                <a:solidFill>
                  <a:srgbClr val="0E1A2F"/>
                </a:solidFill>
              </a:rPr>
              <a:t>3. Vid 40-40 spelas ”no </a:t>
            </a:r>
            <a:r>
              <a:rPr lang="sv-SE" sz="1200" dirty="0" err="1">
                <a:solidFill>
                  <a:srgbClr val="0E1A2F"/>
                </a:solidFill>
              </a:rPr>
              <a:t>add</a:t>
            </a:r>
            <a:r>
              <a:rPr lang="sv-SE" sz="1200" dirty="0">
                <a:solidFill>
                  <a:srgbClr val="0E1A2F"/>
                </a:solidFill>
              </a:rPr>
              <a:t>”</a:t>
            </a:r>
          </a:p>
          <a:p>
            <a:r>
              <a:rPr lang="sv-SE" sz="1200" dirty="0">
                <a:solidFill>
                  <a:srgbClr val="0E1A2F"/>
                </a:solidFill>
              </a:rPr>
              <a:t>4. Matcherna startar på 2 game och spelas i bäst av tre set, tiebreak vid 6-6</a:t>
            </a:r>
          </a:p>
          <a:p>
            <a:r>
              <a:rPr lang="sv-SE" sz="1200" dirty="0">
                <a:solidFill>
                  <a:srgbClr val="0E1A2F"/>
                </a:solidFill>
              </a:rPr>
              <a:t>5. Vid 1-1 i set spelas match tiebreak till 10. (2 poängs övervikt)</a:t>
            </a:r>
          </a:p>
          <a:p>
            <a:r>
              <a:rPr lang="sv-SE" sz="1200" dirty="0">
                <a:solidFill>
                  <a:srgbClr val="0E1A2F"/>
                </a:solidFill>
              </a:rPr>
              <a:t>6. Yngsta spelare har </a:t>
            </a:r>
            <a:r>
              <a:rPr lang="sv-SE" sz="1200" dirty="0" err="1">
                <a:solidFill>
                  <a:srgbClr val="0E1A2F"/>
                </a:solidFill>
              </a:rPr>
              <a:t>bollval</a:t>
            </a:r>
            <a:r>
              <a:rPr lang="sv-SE" sz="1200" dirty="0">
                <a:solidFill>
                  <a:srgbClr val="0E1A2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6731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2766</TotalTime>
  <Words>1327</Words>
  <Application>Microsoft Macintosh PowerPoint</Application>
  <PresentationFormat>Bredbild</PresentationFormat>
  <Paragraphs>234</Paragraphs>
  <Slides>10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Inför KM 2026 </vt:lpstr>
      <vt:lpstr>PowerPoint-presentation</vt:lpstr>
      <vt:lpstr>HERRDUBBEl 2026</vt:lpstr>
      <vt:lpstr>DamDUBBEl 2026</vt:lpstr>
      <vt:lpstr>VETERANDUBBEl 2026</vt:lpstr>
      <vt:lpstr>VETERAN SINGEL 2026</vt:lpstr>
      <vt:lpstr>MIXED DUBBEL 2026</vt:lpstr>
      <vt:lpstr>PowerPoint-presentation</vt:lpstr>
      <vt:lpstr>PowerPoint-presentation</vt:lpstr>
      <vt:lpstr>  GENERATIONSDUBBEl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 2020</dc:title>
  <dc:creator>Martin Brodén</dc:creator>
  <cp:lastModifiedBy>Mirjam Wolff</cp:lastModifiedBy>
  <cp:revision>423</cp:revision>
  <cp:lastPrinted>2026-08-02T05:24:17Z</cp:lastPrinted>
  <dcterms:created xsi:type="dcterms:W3CDTF">2020-07-20T04:13:58Z</dcterms:created>
  <dcterms:modified xsi:type="dcterms:W3CDTF">2026-08-02T05:24:28Z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8707db-cea7-4907-92d1-cf323291762b_Enabled">
    <vt:lpwstr>True</vt:lpwstr>
  </property>
  <property fmtid="{D5CDD505-2E9C-101B-9397-08002B2CF9AE}" pid="3" name="MSIP_Label_e58707db-cea7-4907-92d1-cf323291762b_SiteId">
    <vt:lpwstr>e11cbe9c-f680-44b9-9d42-d705f740b888</vt:lpwstr>
  </property>
  <property fmtid="{D5CDD505-2E9C-101B-9397-08002B2CF9AE}" pid="4" name="MSIP_Label_e58707db-cea7-4907-92d1-cf323291762b_Owner">
    <vt:lpwstr>martin.broden@sandvik.com</vt:lpwstr>
  </property>
  <property fmtid="{D5CDD505-2E9C-101B-9397-08002B2CF9AE}" pid="5" name="MSIP_Label_e58707db-cea7-4907-92d1-cf323291762b_SetDate">
    <vt:lpwstr>2020-07-20T04:14:24.8169281Z</vt:lpwstr>
  </property>
  <property fmtid="{D5CDD505-2E9C-101B-9397-08002B2CF9AE}" pid="6" name="MSIP_Label_e58707db-cea7-4907-92d1-cf323291762b_Name">
    <vt:lpwstr>Restricted (i2)</vt:lpwstr>
  </property>
  <property fmtid="{D5CDD505-2E9C-101B-9397-08002B2CF9AE}" pid="7" name="MSIP_Label_e58707db-cea7-4907-92d1-cf323291762b_Application">
    <vt:lpwstr>Microsoft Azure Information Protection</vt:lpwstr>
  </property>
  <property fmtid="{D5CDD505-2E9C-101B-9397-08002B2CF9AE}" pid="8" name="MSIP_Label_e58707db-cea7-4907-92d1-cf323291762b_Extended_MSFT_Method">
    <vt:lpwstr>Automatic</vt:lpwstr>
  </property>
  <property fmtid="{D5CDD505-2E9C-101B-9397-08002B2CF9AE}" pid="9" name="Sensitivity">
    <vt:lpwstr>Restricted (i2)</vt:lpwstr>
  </property>
</Properties>
</file>